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1"/>
  </p:notesMasterIdLst>
  <p:sldIdLst>
    <p:sldId id="350" r:id="rId2"/>
    <p:sldId id="348" r:id="rId3"/>
    <p:sldId id="346" r:id="rId4"/>
    <p:sldId id="349" r:id="rId5"/>
    <p:sldId id="257" r:id="rId6"/>
    <p:sldId id="344" r:id="rId7"/>
    <p:sldId id="324" r:id="rId8"/>
    <p:sldId id="325" r:id="rId9"/>
    <p:sldId id="326" r:id="rId10"/>
    <p:sldId id="328" r:id="rId11"/>
    <p:sldId id="329" r:id="rId12"/>
    <p:sldId id="330" r:id="rId13"/>
    <p:sldId id="332" r:id="rId14"/>
    <p:sldId id="333" r:id="rId15"/>
    <p:sldId id="334" r:id="rId16"/>
    <p:sldId id="336" r:id="rId17"/>
    <p:sldId id="323" r:id="rId18"/>
    <p:sldId id="279" r:id="rId19"/>
    <p:sldId id="278" r:id="rId20"/>
  </p:sldIdLst>
  <p:sldSz cx="9144000" cy="6858000" type="screen4x3"/>
  <p:notesSz cx="10021888" cy="68881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ADDD"/>
    <a:srgbClr val="599AD5"/>
    <a:srgbClr val="FF3399"/>
    <a:srgbClr val="FFEFF7"/>
    <a:srgbClr val="FFE5F2"/>
    <a:srgbClr val="FF85C2"/>
    <a:srgbClr val="F7D9D5"/>
    <a:srgbClr val="EFEEF6"/>
    <a:srgbClr val="9863A9"/>
    <a:srgbClr val="C28D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20" y="114"/>
      </p:cViewPr>
      <p:guideLst>
        <p:guide orient="horz" pos="2183"/>
        <p:guide pos="2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968"/>
    </p:cViewPr>
  </p:sorterViewPr>
  <p:notesViewPr>
    <p:cSldViewPr snapToGrid="0">
      <p:cViewPr varScale="1">
        <p:scale>
          <a:sx n="60" d="100"/>
          <a:sy n="60" d="100"/>
        </p:scale>
        <p:origin x="72" y="13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42925" cy="34601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77362" y="1"/>
            <a:ext cx="4342925" cy="34601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64C53273-724E-4005-937B-2E6598C0000D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460750" y="860425"/>
            <a:ext cx="3100388" cy="2325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02830" y="3315331"/>
            <a:ext cx="8016229" cy="2711812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6542146"/>
            <a:ext cx="4342925" cy="346017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77362" y="6542146"/>
            <a:ext cx="4342925" cy="346017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E73628DC-A757-4E16-937C-19784AE337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392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5786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0" y="191187"/>
            <a:ext cx="9143999" cy="440575"/>
          </a:xfrm>
          <a:prstGeom prst="rect">
            <a:avLst/>
          </a:prstGeom>
          <a:solidFill>
            <a:srgbClr val="C3E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타원 11"/>
          <p:cNvSpPr/>
          <p:nvPr userDrawn="1"/>
        </p:nvSpPr>
        <p:spPr>
          <a:xfrm>
            <a:off x="217763" y="57295"/>
            <a:ext cx="708357" cy="708357"/>
          </a:xfrm>
          <a:prstGeom prst="ellipse">
            <a:avLst/>
          </a:prstGeom>
          <a:solidFill>
            <a:srgbClr val="009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대각선 방향의 모서리가 둥근 사각형 12"/>
          <p:cNvSpPr/>
          <p:nvPr userDrawn="1"/>
        </p:nvSpPr>
        <p:spPr>
          <a:xfrm>
            <a:off x="5727600" y="54000"/>
            <a:ext cx="3358800" cy="46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BF6D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1471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endParaRPr lang="ko-KR" altLang="en-US" dirty="0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직사각형 7"/>
            <p:cNvSpPr/>
            <p:nvPr/>
          </p:nvSpPr>
          <p:spPr>
            <a:xfrm>
              <a:off x="0" y="0"/>
              <a:ext cx="490663" cy="685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C</a:t>
              </a:r>
              <a:endParaRPr lang="ko-KR" altLang="en-US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8653337" y="0"/>
              <a:ext cx="490663" cy="6858000"/>
            </a:xfrm>
            <a:prstGeom prst="rect">
              <a:avLst/>
            </a:prstGeom>
            <a:solidFill>
              <a:srgbClr val="CC66FF">
                <a:alpha val="3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0" y="1059380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6777449" y="0"/>
              <a:ext cx="0" cy="685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6626978" y="0"/>
              <a:ext cx="0" cy="685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/>
          <p:cNvGrpSpPr/>
          <p:nvPr userDrawn="1"/>
        </p:nvGrpSpPr>
        <p:grpSpPr>
          <a:xfrm>
            <a:off x="398065" y="1647703"/>
            <a:ext cx="5805965" cy="1766829"/>
            <a:chOff x="398065" y="1647703"/>
            <a:chExt cx="5805965" cy="1766829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398065" y="1751878"/>
              <a:ext cx="5805965" cy="0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798652" y="1647703"/>
              <a:ext cx="0" cy="1766829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4305781" y="1647703"/>
              <a:ext cx="0" cy="1766829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직사각형 16"/>
          <p:cNvSpPr/>
          <p:nvPr userDrawn="1"/>
        </p:nvSpPr>
        <p:spPr>
          <a:xfrm>
            <a:off x="6777449" y="2413242"/>
            <a:ext cx="1875888" cy="2964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 userDrawn="1"/>
        </p:nvPicPr>
        <p:blipFill rotWithShape="1">
          <a:blip r:embed="rId2"/>
          <a:srcRect l="40282" t="95494" r="56813" b="307"/>
          <a:stretch/>
        </p:blipFill>
        <p:spPr>
          <a:xfrm>
            <a:off x="6910086" y="4676172"/>
            <a:ext cx="243068" cy="21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28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34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668512" y="5986021"/>
            <a:ext cx="475487" cy="881406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8159227" y="4085108"/>
            <a:ext cx="984772" cy="1985754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2932642" y="4233983"/>
            <a:ext cx="5792431" cy="2624017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43251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1A93901B-02D2-4CFA-A849-B92C13BB37AD}" type="datetime1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78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191187"/>
            <a:ext cx="9143999" cy="4405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24" name="그림 2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82" b="50089"/>
          <a:stretch/>
        </p:blipFill>
        <p:spPr>
          <a:xfrm>
            <a:off x="8631299" y="267305"/>
            <a:ext cx="479449" cy="364457"/>
          </a:xfrm>
          <a:prstGeom prst="rect">
            <a:avLst/>
          </a:prstGeom>
        </p:spPr>
      </p:pic>
      <p:grpSp>
        <p:nvGrpSpPr>
          <p:cNvPr id="3" name="그룹 2"/>
          <p:cNvGrpSpPr/>
          <p:nvPr userDrawn="1"/>
        </p:nvGrpSpPr>
        <p:grpSpPr>
          <a:xfrm>
            <a:off x="244336" y="339091"/>
            <a:ext cx="666799" cy="154379"/>
            <a:chOff x="130629" y="509636"/>
            <a:chExt cx="666799" cy="154379"/>
          </a:xfrm>
        </p:grpSpPr>
        <p:sp>
          <p:nvSpPr>
            <p:cNvPr id="2" name="타원 1"/>
            <p:cNvSpPr/>
            <p:nvPr userDrawn="1"/>
          </p:nvSpPr>
          <p:spPr>
            <a:xfrm>
              <a:off x="13062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64304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384470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442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191187"/>
            <a:ext cx="9143999" cy="4405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3" name="그룹 2"/>
          <p:cNvGrpSpPr/>
          <p:nvPr userDrawn="1"/>
        </p:nvGrpSpPr>
        <p:grpSpPr>
          <a:xfrm>
            <a:off x="244336" y="339091"/>
            <a:ext cx="666799" cy="154379"/>
            <a:chOff x="130629" y="509636"/>
            <a:chExt cx="666799" cy="154379"/>
          </a:xfrm>
        </p:grpSpPr>
        <p:sp>
          <p:nvSpPr>
            <p:cNvPr id="2" name="타원 1"/>
            <p:cNvSpPr/>
            <p:nvPr userDrawn="1"/>
          </p:nvSpPr>
          <p:spPr>
            <a:xfrm>
              <a:off x="13062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64304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384470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0784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/>
          <p:cNvGrpSpPr/>
          <p:nvPr userDrawn="1"/>
        </p:nvGrpSpPr>
        <p:grpSpPr>
          <a:xfrm>
            <a:off x="-1" y="280476"/>
            <a:ext cx="5785197" cy="440964"/>
            <a:chOff x="0" y="189036"/>
            <a:chExt cx="5669280" cy="440964"/>
          </a:xfrm>
          <a:solidFill>
            <a:srgbClr val="FF99CC"/>
          </a:solidFill>
        </p:grpSpPr>
        <p:sp>
          <p:nvSpPr>
            <p:cNvPr id="16" name="직사각형 15"/>
            <p:cNvSpPr/>
            <p:nvPr userDrawn="1"/>
          </p:nvSpPr>
          <p:spPr>
            <a:xfrm>
              <a:off x="0" y="190800"/>
              <a:ext cx="5403273" cy="439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평행 사변형 16"/>
            <p:cNvSpPr/>
            <p:nvPr userDrawn="1"/>
          </p:nvSpPr>
          <p:spPr>
            <a:xfrm>
              <a:off x="0" y="189036"/>
              <a:ext cx="5669280" cy="440964"/>
            </a:xfrm>
            <a:prstGeom prst="parallelogram">
              <a:avLst>
                <a:gd name="adj" fmla="val 6458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그룹 7"/>
          <p:cNvGrpSpPr/>
          <p:nvPr userDrawn="1"/>
        </p:nvGrpSpPr>
        <p:grpSpPr>
          <a:xfrm>
            <a:off x="0" y="189036"/>
            <a:ext cx="5669280" cy="440964"/>
            <a:chOff x="0" y="189036"/>
            <a:chExt cx="5669280" cy="440964"/>
          </a:xfrm>
        </p:grpSpPr>
        <p:sp>
          <p:nvSpPr>
            <p:cNvPr id="6" name="직사각형 5"/>
            <p:cNvSpPr/>
            <p:nvPr userDrawn="1"/>
          </p:nvSpPr>
          <p:spPr>
            <a:xfrm>
              <a:off x="0" y="190800"/>
              <a:ext cx="5403273" cy="439200"/>
            </a:xfrm>
            <a:prstGeom prst="rect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평행 사변형 6"/>
            <p:cNvSpPr/>
            <p:nvPr userDrawn="1"/>
          </p:nvSpPr>
          <p:spPr>
            <a:xfrm>
              <a:off x="0" y="189036"/>
              <a:ext cx="5669280" cy="440964"/>
            </a:xfrm>
            <a:prstGeom prst="parallelogram">
              <a:avLst>
                <a:gd name="adj" fmla="val 64588"/>
              </a:avLst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accent4">
                    <a:lumMod val="20000"/>
                    <a:lumOff val="8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660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-9" y="198413"/>
            <a:ext cx="9144000" cy="87988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9371" y1="69329" x2="49371" y2="69329"/>
                        <a14:foregroundMark x1="73270" y1="61022" x2="73270" y2="61022"/>
                        <a14:backgroundMark x1="5031" y1="0" x2="5031" y2="0"/>
                        <a14:backgroundMark x1="97484" y1="1917" x2="97484" y2="1917"/>
                        <a14:backgroundMark x1="19182" y1="95847" x2="19182" y2="95847"/>
                        <a14:backgroundMark x1="91509" y1="92652" x2="91509" y2="92652"/>
                        <a14:backgroundMark x1="91509" y1="20447" x2="91509" y2="204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" y="68326"/>
            <a:ext cx="1137882" cy="112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4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17" y="22805"/>
            <a:ext cx="2272104" cy="6970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31371"/>
            <a:ext cx="9144000" cy="6226629"/>
          </a:xfrm>
          <a:prstGeom prst="rect">
            <a:avLst/>
          </a:prstGeom>
          <a:solidFill>
            <a:srgbClr val="B5E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양쪽 모서리가 둥근 사각형 39"/>
          <p:cNvSpPr/>
          <p:nvPr userDrawn="1"/>
        </p:nvSpPr>
        <p:spPr>
          <a:xfrm flipV="1">
            <a:off x="398715" y="631371"/>
            <a:ext cx="8353399" cy="5715000"/>
          </a:xfrm>
          <a:prstGeom prst="round2SameRect">
            <a:avLst>
              <a:gd name="adj1" fmla="val 3893"/>
              <a:gd name="adj2" fmla="val 0"/>
            </a:avLst>
          </a:prstGeom>
          <a:solidFill>
            <a:srgbClr val="F8F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6787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rgbClr val="DBE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 userDrawn="1"/>
        </p:nvSpPr>
        <p:spPr>
          <a:xfrm>
            <a:off x="0" y="-4160"/>
            <a:ext cx="9210502" cy="5777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/>
          <p:cNvGrpSpPr/>
          <p:nvPr userDrawn="1"/>
        </p:nvGrpSpPr>
        <p:grpSpPr>
          <a:xfrm>
            <a:off x="96629" y="-4160"/>
            <a:ext cx="1510838" cy="1155469"/>
            <a:chOff x="96629" y="-4160"/>
            <a:chExt cx="1510838" cy="1155469"/>
          </a:xfrm>
        </p:grpSpPr>
        <p:sp>
          <p:nvSpPr>
            <p:cNvPr id="12" name="타원 11"/>
            <p:cNvSpPr/>
            <p:nvPr userDrawn="1"/>
          </p:nvSpPr>
          <p:spPr>
            <a:xfrm>
              <a:off x="524664" y="340821"/>
              <a:ext cx="781396" cy="67332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7"/>
            <p:cNvGrpSpPr/>
            <p:nvPr userDrawn="1"/>
          </p:nvGrpSpPr>
          <p:grpSpPr>
            <a:xfrm>
              <a:off x="96629" y="-4160"/>
              <a:ext cx="1510838" cy="1155469"/>
              <a:chOff x="120605" y="-4160"/>
              <a:chExt cx="1510838" cy="1155469"/>
            </a:xfrm>
          </p:grpSpPr>
          <p:pic>
            <p:nvPicPr>
              <p:cNvPr id="7" name="그림 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28" t="34714" r="66166" b="50440"/>
              <a:stretch/>
            </p:blipFill>
            <p:spPr>
              <a:xfrm>
                <a:off x="415637" y="-4160"/>
                <a:ext cx="216131" cy="344981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 userDrawn="1"/>
            </p:nvPicPr>
            <p:blipFill>
              <a:blip r:embed="rId3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0605" y="199501"/>
                <a:ext cx="1510838" cy="951808"/>
              </a:xfrm>
              <a:prstGeom prst="rect">
                <a:avLst/>
              </a:prstGeom>
            </p:spPr>
          </p:pic>
        </p:grpSp>
      </p:grp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704095" y="573571"/>
            <a:ext cx="4629727" cy="440576"/>
          </a:xfrm>
        </p:spPr>
        <p:txBody>
          <a:bodyPr>
            <a:noAutofit/>
          </a:bodyPr>
          <a:lstStyle>
            <a:lvl1pPr>
              <a:defRPr sz="2000" b="1" baseline="0">
                <a:solidFill>
                  <a:schemeClr val="accent5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772180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64" y="1170524"/>
            <a:ext cx="8162673" cy="4940103"/>
          </a:xfrm>
          <a:prstGeom prst="rect">
            <a:avLst/>
          </a:prstGeom>
        </p:spPr>
      </p:pic>
      <p:sp>
        <p:nvSpPr>
          <p:cNvPr id="32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10592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직사각형 26"/>
          <p:cNvSpPr/>
          <p:nvPr userDrawn="1"/>
        </p:nvSpPr>
        <p:spPr>
          <a:xfrm>
            <a:off x="5566410" y="0"/>
            <a:ext cx="3574473" cy="6858000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제목 1"/>
          <p:cNvSpPr>
            <a:spLocks noGrp="1"/>
          </p:cNvSpPr>
          <p:nvPr>
            <p:ph type="title"/>
          </p:nvPr>
        </p:nvSpPr>
        <p:spPr>
          <a:xfrm>
            <a:off x="790768" y="130635"/>
            <a:ext cx="8353235" cy="586655"/>
          </a:xfrm>
        </p:spPr>
        <p:txBody>
          <a:bodyPr>
            <a:normAutofit/>
          </a:bodyPr>
          <a:lstStyle/>
          <a:p>
            <a:endParaRPr lang="ko-KR" altLang="en-US"/>
          </a:p>
        </p:txBody>
      </p:sp>
      <p:cxnSp>
        <p:nvCxnSpPr>
          <p:cNvPr id="29" name="직선 연결선 28"/>
          <p:cNvCxnSpPr/>
          <p:nvPr userDrawn="1"/>
        </p:nvCxnSpPr>
        <p:spPr>
          <a:xfrm>
            <a:off x="0" y="304371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 userDrawn="1"/>
        </p:nvCxnSpPr>
        <p:spPr>
          <a:xfrm>
            <a:off x="0" y="421817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 userDrawn="1"/>
        </p:nvCxnSpPr>
        <p:spPr>
          <a:xfrm>
            <a:off x="0" y="6649390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그룹 31"/>
          <p:cNvGrpSpPr/>
          <p:nvPr userDrawn="1"/>
        </p:nvGrpSpPr>
        <p:grpSpPr>
          <a:xfrm>
            <a:off x="0" y="4846053"/>
            <a:ext cx="9144000" cy="1518905"/>
            <a:chOff x="0" y="2660997"/>
            <a:chExt cx="9144000" cy="1518905"/>
          </a:xfrm>
        </p:grpSpPr>
        <p:cxnSp>
          <p:nvCxnSpPr>
            <p:cNvPr id="33" name="직선 연결선 32"/>
            <p:cNvCxnSpPr/>
            <p:nvPr/>
          </p:nvCxnSpPr>
          <p:spPr>
            <a:xfrm>
              <a:off x="0" y="2660997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>
              <a:off x="0" y="3017257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>
              <a:off x="0" y="3516021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/>
            <p:nvPr/>
          </p:nvCxnSpPr>
          <p:spPr>
            <a:xfrm>
              <a:off x="0" y="4179902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 userDrawn="1"/>
        </p:nvSpPr>
        <p:spPr>
          <a:xfrm>
            <a:off x="6968427" y="6549021"/>
            <a:ext cx="1992853" cy="246221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none" rtlCol="0">
            <a:spAutoFit/>
          </a:bodyPr>
          <a:lstStyle/>
          <a:p>
            <a:pPr lvl="0"/>
            <a:r>
              <a:rPr lang="en-US" altLang="ko-KR" sz="1000" dirty="0">
                <a:solidFill>
                  <a:schemeClr val="dk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* </a:t>
            </a:r>
            <a:r>
              <a:rPr lang="ko-KR" altLang="en-US" sz="1000" dirty="0">
                <a:solidFill>
                  <a:schemeClr val="dk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실습할 수 있도록 </a:t>
            </a:r>
            <a:r>
              <a:rPr lang="en-US" altLang="ko-KR" sz="1000" dirty="0">
                <a:solidFill>
                  <a:schemeClr val="dk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IDE </a:t>
            </a:r>
            <a:r>
              <a:rPr lang="ko-KR" altLang="en-US" sz="1000" dirty="0">
                <a:solidFill>
                  <a:schemeClr val="dk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연결 필요</a:t>
            </a:r>
            <a:endParaRPr lang="en-US" altLang="ko-KR" sz="1000" dirty="0">
              <a:solidFill>
                <a:schemeClr val="dk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8" name="그룹 37"/>
          <p:cNvGrpSpPr/>
          <p:nvPr userDrawn="1"/>
        </p:nvGrpSpPr>
        <p:grpSpPr>
          <a:xfrm>
            <a:off x="0" y="0"/>
            <a:ext cx="9170565" cy="6858000"/>
            <a:chOff x="0" y="0"/>
            <a:chExt cx="9170565" cy="6858000"/>
          </a:xfrm>
        </p:grpSpPr>
        <p:grpSp>
          <p:nvGrpSpPr>
            <p:cNvPr id="39" name="그룹 38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42" name="그룹 41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44" name="그룹 43"/>
                <p:cNvGrpSpPr/>
                <p:nvPr/>
              </p:nvGrpSpPr>
              <p:grpSpPr>
                <a:xfrm>
                  <a:off x="0" y="0"/>
                  <a:ext cx="9144000" cy="6858000"/>
                  <a:chOff x="0" y="0"/>
                  <a:chExt cx="9144000" cy="6858000"/>
                </a:xfrm>
              </p:grpSpPr>
              <p:sp>
                <p:nvSpPr>
                  <p:cNvPr id="46" name="직사각형 45"/>
                  <p:cNvSpPr/>
                  <p:nvPr/>
                </p:nvSpPr>
                <p:spPr>
                  <a:xfrm>
                    <a:off x="0" y="0"/>
                    <a:ext cx="490663" cy="6858000"/>
                  </a:xfrm>
                  <a:prstGeom prst="rect">
                    <a:avLst/>
                  </a:prstGeom>
                  <a:solidFill>
                    <a:schemeClr val="accent1">
                      <a:alpha val="3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dirty="0"/>
                      <a:t>C</a:t>
                    </a:r>
                    <a:endParaRPr lang="ko-KR" altLang="en-US" dirty="0"/>
                  </a:p>
                </p:txBody>
              </p:sp>
              <p:sp>
                <p:nvSpPr>
                  <p:cNvPr id="47" name="직사각형 46"/>
                  <p:cNvSpPr/>
                  <p:nvPr/>
                </p:nvSpPr>
                <p:spPr>
                  <a:xfrm>
                    <a:off x="8653337" y="0"/>
                    <a:ext cx="490663" cy="6858000"/>
                  </a:xfrm>
                  <a:prstGeom prst="rect">
                    <a:avLst/>
                  </a:prstGeom>
                  <a:solidFill>
                    <a:srgbClr val="CC66FF">
                      <a:alpha val="30000"/>
                    </a:srgb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cxnSp>
                <p:nvCxnSpPr>
                  <p:cNvPr id="48" name="직선 연결선 47"/>
                  <p:cNvCxnSpPr/>
                  <p:nvPr/>
                </p:nvCxnSpPr>
                <p:spPr>
                  <a:xfrm>
                    <a:off x="0" y="1277494"/>
                    <a:ext cx="914400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5" name="직선 연결선 44"/>
                <p:cNvCxnSpPr/>
                <p:nvPr/>
              </p:nvCxnSpPr>
              <p:spPr>
                <a:xfrm>
                  <a:off x="0" y="1059380"/>
                  <a:ext cx="9144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3" name="직선 연결선 42"/>
              <p:cNvCxnSpPr/>
              <p:nvPr/>
            </p:nvCxnSpPr>
            <p:spPr>
              <a:xfrm>
                <a:off x="6777449" y="0"/>
                <a:ext cx="0" cy="6858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/>
              <p:cNvCxnSpPr/>
              <p:nvPr userDrawn="1"/>
            </p:nvCxnSpPr>
            <p:spPr>
              <a:xfrm>
                <a:off x="6626978" y="0"/>
                <a:ext cx="0" cy="6858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0" name="직선 연결선 39"/>
            <p:cNvCxnSpPr/>
            <p:nvPr/>
          </p:nvCxnSpPr>
          <p:spPr>
            <a:xfrm>
              <a:off x="26565" y="2545631"/>
              <a:ext cx="91440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>
            <a:xfrm>
              <a:off x="26565" y="2277183"/>
              <a:ext cx="91440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4143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4EE29-C87D-488F-8885-E814EFF3C7CB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19992-8684-49E4-8F9A-B30AC634B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0031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87" r:id="rId2"/>
    <p:sldLayoutId id="2147483688" r:id="rId3"/>
    <p:sldLayoutId id="2147483694" r:id="rId4"/>
    <p:sldLayoutId id="2147483701" r:id="rId5"/>
    <p:sldLayoutId id="2147483698" r:id="rId6"/>
    <p:sldLayoutId id="2147483696" r:id="rId7"/>
    <p:sldLayoutId id="2147483684" r:id="rId8"/>
    <p:sldLayoutId id="2147483697" r:id="rId9"/>
    <p:sldLayoutId id="2147483700" r:id="rId10"/>
    <p:sldLayoutId id="2147483703" r:id="rId11"/>
    <p:sldLayoutId id="2147483704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pn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microsoft.com/office/2007/relationships/hdphoto" Target="../media/hdphoto2.wdp"/><Relationship Id="rId9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817" y="3562350"/>
            <a:ext cx="2310041" cy="208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932" y="1520837"/>
            <a:ext cx="1683867" cy="103750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873">
                        <a14:foregroundMark x1="65903" y1="33251" x2="65903" y2="33251"/>
                        <a14:foregroundMark x1="56870" y1="42892" x2="56870" y2="42892"/>
                        <a14:foregroundMark x1="26718" y1="44870" x2="26718" y2="44870"/>
                        <a14:foregroundMark x1="26209" y1="55871" x2="26209" y2="55871"/>
                        <a14:foregroundMark x1="29262" y1="67244" x2="29262" y2="67244"/>
                        <a14:foregroundMark x1="48092" y1="56366" x2="48092" y2="56366"/>
                        <a14:foregroundMark x1="39822" y1="75155" x2="39822" y2="75155"/>
                        <a14:foregroundMark x1="30662" y1="79357" x2="30662" y2="79357"/>
                        <a14:foregroundMark x1="59033" y1="69592" x2="59033" y2="69592"/>
                        <a14:foregroundMark x1="56616" y1="78492" x2="56616" y2="78492"/>
                        <a14:foregroundMark x1="72901" y1="91842" x2="72901" y2="918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452" y="0"/>
            <a:ext cx="3794222" cy="390525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6" y="6498142"/>
            <a:ext cx="1019174" cy="35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1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475892" y="999184"/>
            <a:ext cx="252000" cy="25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91668" y="893812"/>
            <a:ext cx="63460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Arial"/>
                <a:sym typeface="Arial"/>
              </a:rPr>
              <a:t>2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r>
              <a:rPr lang="ko-KR" altLang="en-US" sz="1600" b="1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알고리즘</a:t>
            </a:r>
            <a:r>
              <a:rPr lang="en-US" altLang="ko-KR" sz="1600" b="1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b="1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설계 및 구현하기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 설계와 구현 실습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7662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8682" y="4645072"/>
            <a:ext cx="23707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알고리즘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문제를 해결하기 위해 필요한 구체적인 방법과 절차를 말한다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498541" y="1392910"/>
            <a:ext cx="1626315" cy="349626"/>
          </a:xfrm>
          <a:prstGeom prst="roundRect">
            <a:avLst/>
          </a:prstGeom>
          <a:solidFill>
            <a:srgbClr val="986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알고리즘 설계하기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75892" y="3171892"/>
            <a:ext cx="2534726" cy="313227"/>
          </a:xfrm>
          <a:prstGeom prst="roundRect">
            <a:avLst/>
          </a:prstGeom>
          <a:solidFill>
            <a:srgbClr val="986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j-ea"/>
                <a:ea typeface="+mj-ea"/>
              </a:rPr>
              <a:t>프로그래밍을 통해 구현하기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8932" y="1401313"/>
            <a:ext cx="824918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lvl="0" indent="-266700" algn="just">
              <a:lnSpc>
                <a:spcPct val="14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endParaRPr lang="en-US" altLang="ko-KR" sz="1500" dirty="0">
              <a:solidFill>
                <a:schemeClr val="dk1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ko-KR" altLang="en-US" sz="1400" dirty="0">
                <a:solidFill>
                  <a:srgbClr val="9863A9"/>
                </a:solidFill>
                <a:latin typeface="+mj-ea"/>
                <a:ea typeface="+mj-ea"/>
              </a:rPr>
              <a:t>❶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다리 운동 여부를 감지할 마이크로비트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그리고 소모 칼로리를 계산하고 </a:t>
            </a: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</a:rPr>
              <a:t>출력할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마이크로비트의 라디오 그룹을 동일하게 설정한다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.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ko-KR" altLang="en-US" sz="1400" dirty="0">
                <a:solidFill>
                  <a:srgbClr val="9863A9"/>
                </a:solidFill>
                <a:latin typeface="+mj-ea"/>
                <a:ea typeface="+mj-ea"/>
              </a:rPr>
              <a:t>❷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마이크로비트의 스크린이 하늘을 향할 경우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1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회로 인정하고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회당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0.32kcal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로 </a:t>
            </a: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</a:rPr>
              <a:t>계산한다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.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ko-KR" altLang="en-US" sz="1400" dirty="0">
                <a:solidFill>
                  <a:srgbClr val="9863A9"/>
                </a:solidFill>
                <a:latin typeface="+mj-ea"/>
                <a:ea typeface="+mj-ea"/>
              </a:rPr>
              <a:t>❸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계산 결과를 실시간으로 출력한다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.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1376" y="5465091"/>
            <a:ext cx="2378088" cy="896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               </a:t>
            </a:r>
            <a:r>
              <a:rPr lang="ko-KR" altLang="en-US" sz="900" dirty="0" err="1" smtClean="0">
                <a:latin typeface="+mj-ea"/>
                <a:ea typeface="+mj-ea"/>
              </a:rPr>
              <a:t>운동별</a:t>
            </a:r>
            <a:r>
              <a:rPr lang="ko-KR" altLang="en-US" sz="900" dirty="0" smtClean="0">
                <a:latin typeface="+mj-ea"/>
                <a:ea typeface="+mj-ea"/>
              </a:rPr>
              <a:t> </a:t>
            </a:r>
            <a:r>
              <a:rPr lang="ko-KR" altLang="en-US" sz="900" dirty="0">
                <a:latin typeface="+mj-ea"/>
                <a:ea typeface="+mj-ea"/>
              </a:rPr>
              <a:t>칼로리 소모량은 체중에 따라 다르다</a:t>
            </a:r>
            <a:r>
              <a:rPr lang="en-US" altLang="ko-KR" sz="900" dirty="0">
                <a:latin typeface="+mj-ea"/>
                <a:ea typeface="+mj-ea"/>
              </a:rPr>
              <a:t>. </a:t>
            </a:r>
            <a:r>
              <a:rPr lang="ko-KR" altLang="en-US" sz="900" dirty="0">
                <a:latin typeface="+mj-ea"/>
                <a:ea typeface="+mj-ea"/>
              </a:rPr>
              <a:t>인터넷 검색을 통해 나의 체중에 해당하는 칼로리 소모량을 찾아 코드를 수정해 보자</a:t>
            </a:r>
            <a:r>
              <a:rPr lang="en-US" altLang="ko-KR" sz="900" dirty="0" smtClean="0">
                <a:latin typeface="+mj-ea"/>
                <a:ea typeface="+mj-ea"/>
              </a:rPr>
              <a:t>.</a:t>
            </a:r>
            <a:endParaRPr lang="en-US" altLang="ko-KR" sz="900" dirty="0">
              <a:latin typeface="+mj-ea"/>
              <a:ea typeface="+mj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99" y="5445758"/>
            <a:ext cx="587494" cy="308912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5F742B8-096D-05D1-EC07-18DE0298BA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33" y="3140683"/>
            <a:ext cx="5591814" cy="3343594"/>
          </a:xfrm>
          <a:prstGeom prst="rect">
            <a:avLst/>
          </a:prstGeom>
        </p:spPr>
      </p:pic>
      <p:sp>
        <p:nvSpPr>
          <p:cNvPr id="19" name="제목 1"/>
          <p:cNvSpPr txBox="1">
            <a:spLocks/>
          </p:cNvSpPr>
          <p:nvPr/>
        </p:nvSpPr>
        <p:spPr>
          <a:xfrm>
            <a:off x="5727322" y="49408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 설계와 구현 실습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30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528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508338" y="1087762"/>
            <a:ext cx="6119365" cy="1679499"/>
          </a:xfrm>
          <a:prstGeom prst="roundRect">
            <a:avLst>
              <a:gd name="adj" fmla="val 8709"/>
            </a:avLst>
          </a:prstGeom>
          <a:solidFill>
            <a:srgbClr val="EFE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 설계와 구현 실습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6051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8337" y="1547436"/>
            <a:ext cx="6116009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           </a:t>
            </a: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원격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제어를 통해 조도 감지 모드를 설정할 경우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주변 밝기에 따라 전등의 밝기가 적절한 수준으로 자동 설정되는 시스템은 어떻게 설계하고 구현할 수 있을까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?</a:t>
            </a:r>
          </a:p>
        </p:txBody>
      </p:sp>
      <p:grpSp>
        <p:nvGrpSpPr>
          <p:cNvPr id="42" name="그룹 41"/>
          <p:cNvGrpSpPr/>
          <p:nvPr/>
        </p:nvGrpSpPr>
        <p:grpSpPr>
          <a:xfrm>
            <a:off x="513849" y="1603143"/>
            <a:ext cx="955445" cy="355866"/>
            <a:chOff x="3736871" y="4765708"/>
            <a:chExt cx="1350264" cy="502920"/>
          </a:xfrm>
        </p:grpSpPr>
        <p:sp>
          <p:nvSpPr>
            <p:cNvPr id="41" name="모서리가 둥근 직사각형 40"/>
            <p:cNvSpPr/>
            <p:nvPr/>
          </p:nvSpPr>
          <p:spPr>
            <a:xfrm>
              <a:off x="3886200" y="4860758"/>
              <a:ext cx="1034716" cy="31282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6871" y="4765708"/>
              <a:ext cx="1350264" cy="502920"/>
            </a:xfrm>
            <a:prstGeom prst="rect">
              <a:avLst/>
            </a:prstGeom>
          </p:spPr>
        </p:pic>
      </p:grpSp>
      <p:grpSp>
        <p:nvGrpSpPr>
          <p:cNvPr id="6" name="그룹 5"/>
          <p:cNvGrpSpPr/>
          <p:nvPr/>
        </p:nvGrpSpPr>
        <p:grpSpPr>
          <a:xfrm>
            <a:off x="453931" y="1025346"/>
            <a:ext cx="6170416" cy="470938"/>
            <a:chOff x="453931" y="2060064"/>
            <a:chExt cx="6170416" cy="470938"/>
          </a:xfrm>
        </p:grpSpPr>
        <p:grpSp>
          <p:nvGrpSpPr>
            <p:cNvPr id="38" name="그룹 37"/>
            <p:cNvGrpSpPr/>
            <p:nvPr/>
          </p:nvGrpSpPr>
          <p:grpSpPr>
            <a:xfrm>
              <a:off x="453931" y="2060064"/>
              <a:ext cx="6170416" cy="470938"/>
              <a:chOff x="453931" y="2060064"/>
              <a:chExt cx="6170416" cy="470938"/>
            </a:xfrm>
          </p:grpSpPr>
          <p:sp>
            <p:nvSpPr>
              <p:cNvPr id="35" name="한쪽 모서리가 둥근 사각형 34"/>
              <p:cNvSpPr/>
              <p:nvPr/>
            </p:nvSpPr>
            <p:spPr>
              <a:xfrm>
                <a:off x="2017947" y="2106871"/>
                <a:ext cx="4606400" cy="381600"/>
              </a:xfrm>
              <a:prstGeom prst="round1Rect">
                <a:avLst>
                  <a:gd name="adj" fmla="val 50000"/>
                </a:avLst>
              </a:prstGeom>
              <a:solidFill>
                <a:srgbClr val="BAB8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5" name="대각선 방향의 모서리가 둥근 사각형 4"/>
              <p:cNvSpPr/>
              <p:nvPr/>
            </p:nvSpPr>
            <p:spPr>
              <a:xfrm flipV="1">
                <a:off x="1257435" y="2110556"/>
                <a:ext cx="3750795" cy="3816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BAB8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  <p:grpSp>
            <p:nvGrpSpPr>
              <p:cNvPr id="37" name="그룹 36"/>
              <p:cNvGrpSpPr/>
              <p:nvPr/>
            </p:nvGrpSpPr>
            <p:grpSpPr>
              <a:xfrm>
                <a:off x="453931" y="2060064"/>
                <a:ext cx="1028967" cy="470938"/>
                <a:chOff x="1961911" y="6039467"/>
                <a:chExt cx="1028967" cy="470938"/>
              </a:xfrm>
            </p:grpSpPr>
            <p:sp>
              <p:nvSpPr>
                <p:cNvPr id="11" name="타원 10"/>
                <p:cNvSpPr/>
                <p:nvPr/>
              </p:nvSpPr>
              <p:spPr>
                <a:xfrm>
                  <a:off x="2559173" y="6098218"/>
                  <a:ext cx="340438" cy="340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0" name="그룹 9"/>
                <p:cNvGrpSpPr/>
                <p:nvPr/>
              </p:nvGrpSpPr>
              <p:grpSpPr>
                <a:xfrm>
                  <a:off x="1961911" y="6039467"/>
                  <a:ext cx="1028967" cy="470938"/>
                  <a:chOff x="1045008" y="2187382"/>
                  <a:chExt cx="1028967" cy="470938"/>
                </a:xfrm>
              </p:grpSpPr>
              <p:sp>
                <p:nvSpPr>
                  <p:cNvPr id="7" name="모서리가 둥근 직사각형 6"/>
                  <p:cNvSpPr/>
                  <p:nvPr/>
                </p:nvSpPr>
                <p:spPr>
                  <a:xfrm>
                    <a:off x="1099417" y="2229290"/>
                    <a:ext cx="693248" cy="3344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36" name="그림 35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clrChange>
                      <a:clrFrom>
                        <a:srgbClr val="FEFEFE"/>
                      </a:clrFrom>
                      <a:clrTo>
                        <a:srgbClr val="FEFEFE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45008" y="2187382"/>
                    <a:ext cx="1028967" cy="470938"/>
                  </a:xfrm>
                  <a:prstGeom prst="rect">
                    <a:avLst/>
                  </a:prstGeom>
                </p:spPr>
              </p:pic>
            </p:grpSp>
          </p:grpSp>
        </p:grpSp>
        <p:sp>
          <p:nvSpPr>
            <p:cNvPr id="39" name="TextBox 38"/>
            <p:cNvSpPr txBox="1"/>
            <p:nvPr/>
          </p:nvSpPr>
          <p:spPr>
            <a:xfrm>
              <a:off x="1455477" y="2140038"/>
              <a:ext cx="19704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latin typeface="+mj-ea"/>
                  <a:ea typeface="+mj-ea"/>
                </a:rPr>
                <a:t>스마트 전등 시스템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86434" y="2105460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  <a:endParaRPr lang="ko-KR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모서리가 둥근 직사각형 25"/>
          <p:cNvSpPr/>
          <p:nvPr/>
        </p:nvSpPr>
        <p:spPr>
          <a:xfrm>
            <a:off x="475892" y="3014172"/>
            <a:ext cx="252000" cy="25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91668" y="2908800"/>
            <a:ext cx="6232679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Arial"/>
                <a:sym typeface="Arial"/>
              </a:rPr>
              <a:t>1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문제 해결 아이디어</a:t>
            </a:r>
          </a:p>
          <a:p>
            <a:pPr lvl="0" algn="just">
              <a:lnSpc>
                <a:spcPct val="14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원격 제어를 통해 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LED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를 최대 밝기로 켜거나 끌 수 있고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조도 감지 모드를 설정할 경우 주변 밝기에 따라 전등의 밝기가 자동으로 조절되는 시스템을 만든다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2" name="모서리가 둥근 직사각형 31"/>
          <p:cNvSpPr/>
          <p:nvPr/>
        </p:nvSpPr>
        <p:spPr>
          <a:xfrm>
            <a:off x="508340" y="4413290"/>
            <a:ext cx="6116008" cy="841568"/>
          </a:xfrm>
          <a:prstGeom prst="roundRect">
            <a:avLst>
              <a:gd name="adj" fmla="val 9807"/>
            </a:avLst>
          </a:prstGeom>
          <a:solidFill>
            <a:srgbClr val="FDF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649705" y="4437377"/>
            <a:ext cx="5835317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            </a:t>
            </a:r>
            <a:r>
              <a:rPr lang="ko-KR" altLang="en-US" sz="1400" spc="-2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주변 </a:t>
            </a:r>
            <a:r>
              <a:rPr lang="ko-KR" altLang="en-US" sz="1400" spc="-2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밝기를 </a:t>
            </a:r>
            <a:r>
              <a:rPr lang="ko-KR" altLang="en-US" sz="1400" spc="-2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입력받는</a:t>
            </a:r>
            <a:r>
              <a:rPr lang="ko-KR" altLang="en-US" sz="1400" spc="-2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조도 센서</a:t>
            </a:r>
            <a:r>
              <a:rPr lang="en-US" altLang="ko-KR" sz="1400" spc="-2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spc="-2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주변 밝기에 따라 밝기가 자동 조절되는 </a:t>
            </a:r>
            <a:r>
              <a:rPr lang="en-US" altLang="ko-KR" sz="1400" spc="-2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LED, </a:t>
            </a:r>
            <a:r>
              <a:rPr lang="ko-KR" altLang="en-US" sz="1400" spc="-2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전등과 리모컨 간 통신을 위한 블루투스 기반 라디오 통신 기능</a:t>
            </a:r>
            <a:endParaRPr lang="en-US" altLang="ko-KR" sz="1400" spc="-20" dirty="0">
              <a:solidFill>
                <a:schemeClr val="dk1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783413" y="4569340"/>
            <a:ext cx="732164" cy="22135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6" name="그룹 45"/>
          <p:cNvGrpSpPr/>
          <p:nvPr/>
        </p:nvGrpSpPr>
        <p:grpSpPr>
          <a:xfrm>
            <a:off x="649706" y="4514790"/>
            <a:ext cx="954242" cy="283904"/>
            <a:chOff x="842211" y="4323528"/>
            <a:chExt cx="974557" cy="283904"/>
          </a:xfrm>
        </p:grpSpPr>
        <p:sp>
          <p:nvSpPr>
            <p:cNvPr id="47" name="모서리가 둥근 직사각형 46"/>
            <p:cNvSpPr/>
            <p:nvPr/>
          </p:nvSpPr>
          <p:spPr>
            <a:xfrm>
              <a:off x="842211" y="4355432"/>
              <a:ext cx="974557" cy="252000"/>
            </a:xfrm>
            <a:prstGeom prst="roundRect">
              <a:avLst>
                <a:gd name="adj" fmla="val 50000"/>
              </a:avLst>
            </a:prstGeom>
            <a:solidFill>
              <a:srgbClr val="C28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71576" y="4323528"/>
              <a:ext cx="907621" cy="216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구성 요소</a:t>
              </a:r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ADBFD660-88EA-227C-4B6E-AC3A03023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7514" y="940632"/>
            <a:ext cx="2038102" cy="5800751"/>
          </a:xfrm>
          <a:prstGeom prst="rect">
            <a:avLst/>
          </a:prstGeom>
        </p:spPr>
      </p:pic>
      <p:sp>
        <p:nvSpPr>
          <p:cNvPr id="29" name="제목 1"/>
          <p:cNvSpPr txBox="1">
            <a:spLocks/>
          </p:cNvSpPr>
          <p:nvPr/>
        </p:nvSpPr>
        <p:spPr>
          <a:xfrm>
            <a:off x="5727322" y="49408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 설계와 구현 실습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31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1487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/>
        </p:nvSpPr>
        <p:spPr>
          <a:xfrm>
            <a:off x="475892" y="999173"/>
            <a:ext cx="252000" cy="25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91668" y="893801"/>
            <a:ext cx="63460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Arial"/>
                <a:sym typeface="Arial"/>
              </a:rPr>
              <a:t>2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r>
              <a:rPr lang="ko-KR" altLang="en-US" sz="1600" b="1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알고리즘 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설계 및 구현하기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 설계와 구현 실습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7662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498541" y="1461126"/>
            <a:ext cx="1600082" cy="263509"/>
          </a:xfrm>
          <a:prstGeom prst="roundRect">
            <a:avLst/>
          </a:prstGeom>
          <a:solidFill>
            <a:srgbClr val="986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알고리즘 설계하기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5731" y="1507051"/>
            <a:ext cx="31318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lvl="0" indent="-266700" algn="just">
              <a:lnSpc>
                <a:spcPct val="140000"/>
              </a:lnSpc>
              <a:tabLst>
                <a:tab pos="179388" algn="l"/>
              </a:tabLst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endParaRPr lang="en-US" altLang="ko-KR" sz="1500" dirty="0">
              <a:solidFill>
                <a:schemeClr val="dk1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  <a:tabLst>
                <a:tab pos="179388" algn="l"/>
              </a:tabLst>
            </a:pPr>
            <a:r>
              <a:rPr lang="ko-KR" altLang="en-US" sz="1400" dirty="0">
                <a:solidFill>
                  <a:srgbClr val="9863A9"/>
                </a:solidFill>
                <a:latin typeface="+mj-ea"/>
                <a:ea typeface="+mj-ea"/>
              </a:rPr>
              <a:t>❶</a:t>
            </a:r>
            <a:r>
              <a:rPr lang="en-US" altLang="ko-KR" sz="1400" dirty="0">
                <a:solidFill>
                  <a:srgbClr val="9863A9"/>
                </a:solidFill>
                <a:latin typeface="+mj-ea"/>
                <a:ea typeface="+mj-ea"/>
              </a:rPr>
              <a:t>	</a:t>
            </a:r>
            <a:r>
              <a:rPr lang="en-US" altLang="ko-KR" sz="1400" dirty="0" smtClean="0">
                <a:solidFill>
                  <a:srgbClr val="9863A9"/>
                </a:solidFill>
                <a:latin typeface="+mj-ea"/>
                <a:ea typeface="+mj-ea"/>
              </a:rPr>
              <a:t> </a:t>
            </a:r>
            <a:r>
              <a:rPr lang="ko-KR" altLang="en-US" sz="1400" dirty="0" smtClean="0">
                <a:latin typeface="+mj-ea"/>
                <a:ea typeface="+mj-ea"/>
              </a:rPr>
              <a:t>리모컨과 </a:t>
            </a:r>
            <a:r>
              <a:rPr lang="ko-KR" altLang="en-US" sz="1400" dirty="0">
                <a:latin typeface="+mj-ea"/>
                <a:ea typeface="+mj-ea"/>
              </a:rPr>
              <a:t>전등 역할을 할 각 마이크로비트의 라디오 그룹을 동일하게 설정한다</a:t>
            </a:r>
            <a:r>
              <a:rPr lang="en-US" altLang="ko-KR" sz="1400" dirty="0">
                <a:latin typeface="+mj-ea"/>
                <a:ea typeface="+mj-ea"/>
              </a:rPr>
              <a:t>.</a:t>
            </a: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  <a:tabLst>
                <a:tab pos="179388" algn="l"/>
              </a:tabLst>
            </a:pPr>
            <a:r>
              <a:rPr lang="en-US" altLang="ko-KR" sz="1400" dirty="0" smtClean="0">
                <a:solidFill>
                  <a:srgbClr val="9863A9"/>
                </a:solidFill>
                <a:latin typeface="+mj-ea"/>
                <a:ea typeface="+mj-ea"/>
              </a:rPr>
              <a:t>❷ </a:t>
            </a:r>
            <a:r>
              <a:rPr lang="en-US" altLang="ko-KR" sz="1400" dirty="0">
                <a:solidFill>
                  <a:srgbClr val="9863A9"/>
                </a:solidFill>
                <a:latin typeface="+mj-ea"/>
                <a:ea typeface="+mj-ea"/>
              </a:rPr>
              <a:t>	</a:t>
            </a:r>
            <a:r>
              <a:rPr lang="ko-KR" altLang="en-US" sz="1400" dirty="0">
                <a:latin typeface="+mj-ea"/>
                <a:ea typeface="+mj-ea"/>
              </a:rPr>
              <a:t>리모컨 역할을 하는 마이크로비트의 </a:t>
            </a:r>
            <a:r>
              <a:rPr lang="en-US" altLang="ko-KR" sz="1400" dirty="0">
                <a:latin typeface="+mj-ea"/>
                <a:ea typeface="+mj-ea"/>
              </a:rPr>
              <a:t>A </a:t>
            </a:r>
            <a:r>
              <a:rPr lang="ko-KR" altLang="en-US" sz="1400" dirty="0">
                <a:latin typeface="+mj-ea"/>
                <a:ea typeface="+mj-ea"/>
              </a:rPr>
              <a:t>버튼을 누를 경우</a:t>
            </a:r>
            <a:r>
              <a:rPr lang="en-US" altLang="ko-KR" sz="1400" dirty="0">
                <a:latin typeface="+mj-ea"/>
                <a:ea typeface="+mj-ea"/>
              </a:rPr>
              <a:t>, </a:t>
            </a:r>
            <a:r>
              <a:rPr lang="ko-KR" altLang="en-US" sz="1400" dirty="0">
                <a:latin typeface="+mj-ea"/>
                <a:ea typeface="+mj-ea"/>
              </a:rPr>
              <a:t>전등 역할을 하는</a:t>
            </a:r>
            <a:r>
              <a:rPr lang="en-US" altLang="ko-KR" sz="1400" dirty="0">
                <a:latin typeface="+mj-ea"/>
                <a:ea typeface="+mj-ea"/>
              </a:rPr>
              <a:t> </a:t>
            </a:r>
            <a:r>
              <a:rPr lang="ko-KR" altLang="en-US" sz="1400" dirty="0" err="1">
                <a:latin typeface="+mj-ea"/>
                <a:ea typeface="+mj-ea"/>
              </a:rPr>
              <a:t>마이크로비트의</a:t>
            </a:r>
            <a:r>
              <a:rPr lang="ko-KR" altLang="en-US" sz="1400" dirty="0">
                <a:latin typeface="+mj-ea"/>
                <a:ea typeface="+mj-ea"/>
              </a:rPr>
              <a:t> </a:t>
            </a:r>
            <a:r>
              <a:rPr lang="en-US" altLang="ko-KR" sz="1400" dirty="0">
                <a:latin typeface="+mj-ea"/>
                <a:ea typeface="+mj-ea"/>
              </a:rPr>
              <a:t>LED </a:t>
            </a:r>
            <a:r>
              <a:rPr lang="ko-KR" altLang="en-US" sz="1400" dirty="0">
                <a:latin typeface="+mj-ea"/>
                <a:ea typeface="+mj-ea"/>
              </a:rPr>
              <a:t>상태를 확인하여 </a:t>
            </a:r>
            <a:r>
              <a:rPr lang="en-US" altLang="ko-KR" sz="1400" dirty="0">
                <a:latin typeface="+mj-ea"/>
                <a:ea typeface="+mj-ea"/>
              </a:rPr>
              <a:t>LED</a:t>
            </a:r>
            <a:r>
              <a:rPr lang="ko-KR" altLang="en-US" sz="1400" dirty="0">
                <a:latin typeface="+mj-ea"/>
                <a:ea typeface="+mj-ea"/>
              </a:rPr>
              <a:t>가 켜져 있다면 끄고</a:t>
            </a:r>
            <a:r>
              <a:rPr lang="en-US" altLang="ko-KR" sz="1400" dirty="0">
                <a:latin typeface="+mj-ea"/>
                <a:ea typeface="+mj-ea"/>
              </a:rPr>
              <a:t>, LED</a:t>
            </a:r>
            <a:r>
              <a:rPr lang="ko-KR" altLang="en-US" sz="1400" dirty="0">
                <a:latin typeface="+mj-ea"/>
                <a:ea typeface="+mj-ea"/>
              </a:rPr>
              <a:t>가 꺼져 있다면 켜도록 한다</a:t>
            </a:r>
            <a:r>
              <a:rPr lang="en-US" altLang="ko-KR" sz="1400" dirty="0">
                <a:latin typeface="+mj-ea"/>
                <a:ea typeface="+mj-ea"/>
              </a:rPr>
              <a:t>.</a:t>
            </a: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  <a:tabLst>
                <a:tab pos="179388" algn="l"/>
              </a:tabLst>
            </a:pPr>
            <a:r>
              <a:rPr lang="en-US" altLang="ko-KR" sz="1400" dirty="0" smtClean="0">
                <a:solidFill>
                  <a:srgbClr val="9863A9"/>
                </a:solidFill>
                <a:latin typeface="+mj-ea"/>
                <a:ea typeface="+mj-ea"/>
              </a:rPr>
              <a:t>❸ </a:t>
            </a:r>
            <a:r>
              <a:rPr lang="en-US" altLang="ko-KR" sz="1400" dirty="0">
                <a:solidFill>
                  <a:srgbClr val="9863A9"/>
                </a:solidFill>
                <a:latin typeface="+mj-ea"/>
                <a:ea typeface="+mj-ea"/>
              </a:rPr>
              <a:t>	</a:t>
            </a:r>
            <a:r>
              <a:rPr lang="ko-KR" altLang="en-US" sz="1400" dirty="0">
                <a:latin typeface="+mj-ea"/>
                <a:ea typeface="+mj-ea"/>
              </a:rPr>
              <a:t>리모컨 역할을 하는 마이크로비트의 </a:t>
            </a:r>
            <a:r>
              <a:rPr lang="en-US" altLang="ko-KR" sz="1400" dirty="0">
                <a:latin typeface="+mj-ea"/>
                <a:ea typeface="+mj-ea"/>
              </a:rPr>
              <a:t>B </a:t>
            </a:r>
            <a:r>
              <a:rPr lang="ko-KR" altLang="en-US" sz="1400" dirty="0">
                <a:latin typeface="+mj-ea"/>
                <a:ea typeface="+mj-ea"/>
              </a:rPr>
              <a:t>버튼을 누를 경우</a:t>
            </a:r>
            <a:r>
              <a:rPr lang="en-US" altLang="ko-KR" sz="1400" dirty="0">
                <a:latin typeface="+mj-ea"/>
                <a:ea typeface="+mj-ea"/>
              </a:rPr>
              <a:t>, </a:t>
            </a:r>
            <a:r>
              <a:rPr lang="ko-KR" altLang="en-US" sz="1400" dirty="0">
                <a:latin typeface="+mj-ea"/>
                <a:ea typeface="+mj-ea"/>
              </a:rPr>
              <a:t>전등 역할을 하는 </a:t>
            </a:r>
            <a:r>
              <a:rPr lang="ko-KR" altLang="en-US" sz="1400" dirty="0" err="1">
                <a:latin typeface="+mj-ea"/>
                <a:ea typeface="+mj-ea"/>
              </a:rPr>
              <a:t>마이크로비트가</a:t>
            </a:r>
            <a:r>
              <a:rPr lang="ko-KR" altLang="en-US" sz="1400" dirty="0">
                <a:latin typeface="+mj-ea"/>
                <a:ea typeface="+mj-ea"/>
              </a:rPr>
              <a:t> 주변의 밝기를 감지하고 </a:t>
            </a:r>
            <a:r>
              <a:rPr lang="en-US" altLang="ko-KR" sz="1400" dirty="0">
                <a:latin typeface="+mj-ea"/>
                <a:ea typeface="+mj-ea"/>
              </a:rPr>
              <a:t>LED</a:t>
            </a:r>
            <a:r>
              <a:rPr lang="ko-KR" altLang="en-US" sz="1400" dirty="0">
                <a:latin typeface="+mj-ea"/>
                <a:ea typeface="+mj-ea"/>
              </a:rPr>
              <a:t>의 밝기가 주변의 밝기에 반비례하도록 설정한다</a:t>
            </a:r>
            <a:r>
              <a:rPr lang="en-US" altLang="ko-KR" sz="1400" dirty="0">
                <a:latin typeface="+mj-ea"/>
                <a:ea typeface="+mj-ea"/>
              </a:rPr>
              <a:t>.</a:t>
            </a:r>
            <a:r>
              <a:rPr lang="ko-KR" altLang="en-US" sz="1400" dirty="0">
                <a:solidFill>
                  <a:srgbClr val="9863A9"/>
                </a:solidFill>
                <a:latin typeface="+mj-ea"/>
                <a:ea typeface="+mj-ea"/>
              </a:rPr>
              <a:t>      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8" name="모서리가 둥근 직사각형 19">
            <a:extLst>
              <a:ext uri="{FF2B5EF4-FFF2-40B4-BE49-F238E27FC236}">
                <a16:creationId xmlns:a16="http://schemas.microsoft.com/office/drawing/2014/main" id="{98C84089-EEC0-C21C-BAA8-5C94259E649D}"/>
              </a:ext>
            </a:extLst>
          </p:cNvPr>
          <p:cNvSpPr/>
          <p:nvPr/>
        </p:nvSpPr>
        <p:spPr>
          <a:xfrm>
            <a:off x="3862176" y="1445634"/>
            <a:ext cx="2495492" cy="294492"/>
          </a:xfrm>
          <a:prstGeom prst="roundRect">
            <a:avLst/>
          </a:prstGeom>
          <a:solidFill>
            <a:srgbClr val="986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j-ea"/>
                <a:ea typeface="+mj-ea"/>
              </a:rPr>
              <a:t>프로그래밍을 통해 구현하기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D4AE7BA-F412-18C1-CFFF-D7CC651848D8}"/>
              </a:ext>
            </a:extLst>
          </p:cNvPr>
          <p:cNvSpPr txBox="1"/>
          <p:nvPr/>
        </p:nvSpPr>
        <p:spPr>
          <a:xfrm>
            <a:off x="6455151" y="1371867"/>
            <a:ext cx="25491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900" b="1" dirty="0">
                <a:solidFill>
                  <a:srgbClr val="C00000"/>
                </a:solidFill>
                <a:latin typeface="+mj-ea"/>
                <a:ea typeface="+mj-ea"/>
              </a:rPr>
              <a:t>☼</a:t>
            </a:r>
            <a:r>
              <a:rPr lang="ko-KR" altLang="en-US" sz="900" dirty="0">
                <a:latin typeface="+mj-ea"/>
                <a:ea typeface="+mj-ea"/>
              </a:rPr>
              <a:t> 마이크로비트에서는 </a:t>
            </a:r>
            <a:r>
              <a:rPr lang="ko-KR" altLang="en-US" sz="900" dirty="0" err="1">
                <a:latin typeface="+mj-ea"/>
                <a:ea typeface="+mj-ea"/>
              </a:rPr>
              <a:t>수치형</a:t>
            </a:r>
            <a:r>
              <a:rPr lang="ko-KR" altLang="en-US" sz="900" dirty="0">
                <a:latin typeface="+mj-ea"/>
                <a:ea typeface="+mj-ea"/>
              </a:rPr>
              <a:t> 비교 블록과 문자형 비교 블록이 서로 다름에 유의하자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ko-KR" altLang="en-US" sz="900" dirty="0">
              <a:latin typeface="+mj-ea"/>
              <a:ea typeface="+mj-ea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0AED861E-8BE1-806F-A809-554B9AFCB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1733" y="2083940"/>
            <a:ext cx="5006835" cy="4686090"/>
          </a:xfrm>
          <a:prstGeom prst="rect">
            <a:avLst/>
          </a:prstGeom>
        </p:spPr>
      </p:pic>
      <p:sp>
        <p:nvSpPr>
          <p:cNvPr id="11" name="제목 1"/>
          <p:cNvSpPr txBox="1">
            <a:spLocks/>
          </p:cNvSpPr>
          <p:nvPr/>
        </p:nvSpPr>
        <p:spPr>
          <a:xfrm>
            <a:off x="5727322" y="49408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 설계와 구현 실습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9424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 설계와 구현 실습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6051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9706" y="1547436"/>
            <a:ext cx="7183079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           </a:t>
            </a: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국가소음정보시스템에서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제공하는 통계 자료에 따르면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2020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년부터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4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만 건이 넘는 층간 소음 신고가 접수되고 있다고 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이를 예방하기 위해 특정 방에서 층간 소음 발생 기준을 초과하는 소음이 발생할 경우 모든 방에 위치한 인터폰에 방 번호와 경고음이 출력되는 시스템을 구현하려면 어떻게 해야 할까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?</a:t>
            </a:r>
          </a:p>
        </p:txBody>
      </p:sp>
      <p:grpSp>
        <p:nvGrpSpPr>
          <p:cNvPr id="42" name="그룹 41"/>
          <p:cNvGrpSpPr/>
          <p:nvPr/>
        </p:nvGrpSpPr>
        <p:grpSpPr>
          <a:xfrm>
            <a:off x="643243" y="1603143"/>
            <a:ext cx="955445" cy="355866"/>
            <a:chOff x="3736871" y="4765708"/>
            <a:chExt cx="1350264" cy="502920"/>
          </a:xfrm>
        </p:grpSpPr>
        <p:sp>
          <p:nvSpPr>
            <p:cNvPr id="41" name="모서리가 둥근 직사각형 40"/>
            <p:cNvSpPr/>
            <p:nvPr/>
          </p:nvSpPr>
          <p:spPr>
            <a:xfrm>
              <a:off x="3886200" y="4860758"/>
              <a:ext cx="1034716" cy="31282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6871" y="4765708"/>
              <a:ext cx="1350264" cy="502920"/>
            </a:xfrm>
            <a:prstGeom prst="rect">
              <a:avLst/>
            </a:prstGeom>
          </p:spPr>
        </p:pic>
      </p:grpSp>
      <p:grpSp>
        <p:nvGrpSpPr>
          <p:cNvPr id="6" name="그룹 5"/>
          <p:cNvGrpSpPr/>
          <p:nvPr/>
        </p:nvGrpSpPr>
        <p:grpSpPr>
          <a:xfrm>
            <a:off x="474453" y="1001330"/>
            <a:ext cx="7358332" cy="470938"/>
            <a:chOff x="453931" y="2060064"/>
            <a:chExt cx="6170416" cy="470938"/>
          </a:xfrm>
        </p:grpSpPr>
        <p:grpSp>
          <p:nvGrpSpPr>
            <p:cNvPr id="38" name="그룹 37"/>
            <p:cNvGrpSpPr/>
            <p:nvPr/>
          </p:nvGrpSpPr>
          <p:grpSpPr>
            <a:xfrm>
              <a:off x="453931" y="2060064"/>
              <a:ext cx="6170416" cy="470938"/>
              <a:chOff x="453931" y="2060064"/>
              <a:chExt cx="6170416" cy="470938"/>
            </a:xfrm>
          </p:grpSpPr>
          <p:sp>
            <p:nvSpPr>
              <p:cNvPr id="35" name="한쪽 모서리가 둥근 사각형 34"/>
              <p:cNvSpPr/>
              <p:nvPr/>
            </p:nvSpPr>
            <p:spPr>
              <a:xfrm>
                <a:off x="2017947" y="2106871"/>
                <a:ext cx="4606400" cy="381600"/>
              </a:xfrm>
              <a:prstGeom prst="round1Rect">
                <a:avLst>
                  <a:gd name="adj" fmla="val 50000"/>
                </a:avLst>
              </a:prstGeom>
              <a:solidFill>
                <a:srgbClr val="BAB8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5" name="대각선 방향의 모서리가 둥근 사각형 4"/>
              <p:cNvSpPr/>
              <p:nvPr/>
            </p:nvSpPr>
            <p:spPr>
              <a:xfrm flipV="1">
                <a:off x="1257435" y="2110556"/>
                <a:ext cx="3750795" cy="3816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BAB8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  <p:grpSp>
            <p:nvGrpSpPr>
              <p:cNvPr id="37" name="그룹 36"/>
              <p:cNvGrpSpPr/>
              <p:nvPr/>
            </p:nvGrpSpPr>
            <p:grpSpPr>
              <a:xfrm>
                <a:off x="453931" y="2060064"/>
                <a:ext cx="1028967" cy="470938"/>
                <a:chOff x="1961911" y="6039467"/>
                <a:chExt cx="1028967" cy="470938"/>
              </a:xfrm>
            </p:grpSpPr>
            <p:sp>
              <p:nvSpPr>
                <p:cNvPr id="11" name="타원 10"/>
                <p:cNvSpPr/>
                <p:nvPr/>
              </p:nvSpPr>
              <p:spPr>
                <a:xfrm>
                  <a:off x="2559173" y="6098218"/>
                  <a:ext cx="340438" cy="340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0" name="그룹 9"/>
                <p:cNvGrpSpPr/>
                <p:nvPr/>
              </p:nvGrpSpPr>
              <p:grpSpPr>
                <a:xfrm>
                  <a:off x="1961911" y="6039467"/>
                  <a:ext cx="1028967" cy="470938"/>
                  <a:chOff x="1045008" y="2187382"/>
                  <a:chExt cx="1028967" cy="470938"/>
                </a:xfrm>
              </p:grpSpPr>
              <p:sp>
                <p:nvSpPr>
                  <p:cNvPr id="7" name="모서리가 둥근 직사각형 6"/>
                  <p:cNvSpPr/>
                  <p:nvPr/>
                </p:nvSpPr>
                <p:spPr>
                  <a:xfrm>
                    <a:off x="1099417" y="2229290"/>
                    <a:ext cx="693248" cy="3344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36" name="그림 35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clrChange>
                      <a:clrFrom>
                        <a:srgbClr val="FEFEFE"/>
                      </a:clrFrom>
                      <a:clrTo>
                        <a:srgbClr val="FEFEFE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45008" y="2187382"/>
                    <a:ext cx="1028967" cy="470938"/>
                  </a:xfrm>
                  <a:prstGeom prst="rect">
                    <a:avLst/>
                  </a:prstGeom>
                </p:spPr>
              </p:pic>
            </p:grpSp>
          </p:grpSp>
        </p:grpSp>
        <p:sp>
          <p:nvSpPr>
            <p:cNvPr id="39" name="TextBox 38"/>
            <p:cNvSpPr txBox="1"/>
            <p:nvPr/>
          </p:nvSpPr>
          <p:spPr>
            <a:xfrm>
              <a:off x="1455477" y="2140038"/>
              <a:ext cx="22477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latin typeface="+mj-ea"/>
                  <a:ea typeface="+mj-ea"/>
                </a:rPr>
                <a:t>층간 소음 예방 시스템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98034" y="2105460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ko-KR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796730"/>
              </p:ext>
            </p:extLst>
          </p:nvPr>
        </p:nvGraphicFramePr>
        <p:xfrm>
          <a:off x="2690808" y="3243568"/>
          <a:ext cx="3451486" cy="22332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317">
                  <a:extLst>
                    <a:ext uri="{9D8B030D-6E8A-4147-A177-3AD203B41FA5}">
                      <a16:colId xmlns:a16="http://schemas.microsoft.com/office/drawing/2014/main" val="2915377458"/>
                    </a:ext>
                  </a:extLst>
                </a:gridCol>
                <a:gridCol w="2381169">
                  <a:extLst>
                    <a:ext uri="{9D8B030D-6E8A-4147-A177-3AD203B41FA5}">
                      <a16:colId xmlns:a16="http://schemas.microsoft.com/office/drawing/2014/main" val="1588202851"/>
                    </a:ext>
                  </a:extLst>
                </a:gridCol>
              </a:tblGrid>
              <a:tr h="37220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연도</a:t>
                      </a: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층간 소음 신고 접수</a:t>
                      </a:r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</a:t>
                      </a:r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4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972414"/>
                  </a:ext>
                </a:extLst>
              </a:tr>
              <a:tr h="37220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2018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28,231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50765"/>
                  </a:ext>
                </a:extLst>
              </a:tr>
              <a:tr h="37220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2019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26,257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664369"/>
                  </a:ext>
                </a:extLst>
              </a:tr>
              <a:tr h="37220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2020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42,250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323517"/>
                  </a:ext>
                </a:extLst>
              </a:tr>
              <a:tr h="37220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2021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46,596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086460"/>
                  </a:ext>
                </a:extLst>
              </a:tr>
              <a:tr h="37220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2022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년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40,393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175920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5BF09DDB-3513-9D75-4AB5-FB5614FEF3B1}"/>
              </a:ext>
            </a:extLst>
          </p:cNvPr>
          <p:cNvGrpSpPr/>
          <p:nvPr/>
        </p:nvGrpSpPr>
        <p:grpSpPr>
          <a:xfrm>
            <a:off x="3298756" y="5557399"/>
            <a:ext cx="2541611" cy="461665"/>
            <a:chOff x="1383349" y="6006886"/>
            <a:chExt cx="2177579" cy="46166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06F98E1-96A4-3862-CF79-6B607C7C8C4A}"/>
                </a:ext>
              </a:extLst>
            </p:cNvPr>
            <p:cNvSpPr txBox="1"/>
            <p:nvPr/>
          </p:nvSpPr>
          <p:spPr>
            <a:xfrm>
              <a:off x="1545973" y="6006886"/>
              <a:ext cx="20149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층간 소음 신고 연도별 통계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80355EA2-DAC1-29F5-D160-1E541DB244A2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BE36688C-FFBA-F66C-BD88-7E3D41EBB52E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3" name="이등변 삼각형 12">
                <a:extLst>
                  <a:ext uri="{FF2B5EF4-FFF2-40B4-BE49-F238E27FC236}">
                    <a16:creationId xmlns:a16="http://schemas.microsoft.com/office/drawing/2014/main" id="{FAD381C2-B759-0523-B3F9-B0EDC1CFAE7E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6" name="제목 1"/>
          <p:cNvSpPr txBox="1">
            <a:spLocks/>
          </p:cNvSpPr>
          <p:nvPr/>
        </p:nvSpPr>
        <p:spPr>
          <a:xfrm>
            <a:off x="5727322" y="49408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 설계와 구현 실습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32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3119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A20C7819-BD16-4CE0-8BB1-5163CB7D1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04" y="3776134"/>
            <a:ext cx="1655441" cy="2501899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D4F1215-9EAC-910A-D52A-8947D84B1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559" y="2474876"/>
            <a:ext cx="6219770" cy="4262279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 설계와 구현 실습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6051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475892" y="1028961"/>
            <a:ext cx="252000" cy="25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391668" y="923589"/>
            <a:ext cx="3809520" cy="172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Arial"/>
                <a:sym typeface="Arial"/>
              </a:rPr>
              <a:t>1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문제 해결 아이디어</a:t>
            </a:r>
          </a:p>
          <a:p>
            <a:pPr lvl="0" algn="just">
              <a:lnSpc>
                <a:spcPct val="14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소리 센서를 이용하여 특정 마이크로비트에 층간 소음 발생 기준을 초과하는 소리가 감지되면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모든 방에 위치한 인터폰에 방 번호와 경고음이 출력되도록 만든다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27" name="모서리가 둥근 직사각형 26"/>
          <p:cNvSpPr/>
          <p:nvPr/>
        </p:nvSpPr>
        <p:spPr>
          <a:xfrm>
            <a:off x="4352207" y="1365473"/>
            <a:ext cx="4525093" cy="1233639"/>
          </a:xfrm>
          <a:prstGeom prst="roundRect">
            <a:avLst>
              <a:gd name="adj" fmla="val 9807"/>
            </a:avLst>
          </a:prstGeom>
          <a:solidFill>
            <a:srgbClr val="FDF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4519449" y="1242139"/>
            <a:ext cx="4175977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             </a:t>
            </a: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주변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소리의 크기를 감지하는 소리 센서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경고음을 출력하는 스피커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방 번호를 출력하는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LED,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인터폰 간 통신을 위한 블루투스 기반 라디오 통신 기능</a:t>
            </a:r>
            <a:endParaRPr lang="en-US" altLang="ko-KR" sz="1400" dirty="0">
              <a:solidFill>
                <a:schemeClr val="dk1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4528077" y="1339841"/>
            <a:ext cx="974557" cy="283904"/>
            <a:chOff x="842211" y="4323528"/>
            <a:chExt cx="974557" cy="283904"/>
          </a:xfrm>
        </p:grpSpPr>
        <p:sp>
          <p:nvSpPr>
            <p:cNvPr id="32" name="모서리가 둥근 직사각형 31"/>
            <p:cNvSpPr/>
            <p:nvPr/>
          </p:nvSpPr>
          <p:spPr>
            <a:xfrm>
              <a:off x="842211" y="4355432"/>
              <a:ext cx="974557" cy="252000"/>
            </a:xfrm>
            <a:prstGeom prst="roundRect">
              <a:avLst>
                <a:gd name="adj" fmla="val 50000"/>
              </a:avLst>
            </a:prstGeom>
            <a:solidFill>
              <a:srgbClr val="C28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71576" y="4323528"/>
              <a:ext cx="907621" cy="216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구성 요소</a:t>
              </a:r>
            </a:p>
          </p:txBody>
        </p:sp>
      </p:grpSp>
      <p:sp>
        <p:nvSpPr>
          <p:cNvPr id="14" name="제목 1"/>
          <p:cNvSpPr txBox="1">
            <a:spLocks/>
          </p:cNvSpPr>
          <p:nvPr/>
        </p:nvSpPr>
        <p:spPr>
          <a:xfrm>
            <a:off x="5727322" y="49408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 설계와 구현 실습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32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1958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 설계와 구현 실습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7662" y="46196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모서리가 둥근 직사각형 4">
            <a:extLst>
              <a:ext uri="{FF2B5EF4-FFF2-40B4-BE49-F238E27FC236}">
                <a16:creationId xmlns:a16="http://schemas.microsoft.com/office/drawing/2014/main" id="{DC54646B-4503-2E96-4029-FECE5364EC96}"/>
              </a:ext>
            </a:extLst>
          </p:cNvPr>
          <p:cNvSpPr/>
          <p:nvPr/>
        </p:nvSpPr>
        <p:spPr>
          <a:xfrm>
            <a:off x="475892" y="999173"/>
            <a:ext cx="252000" cy="25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50F916-5584-4750-2C3F-0BC9988A5133}"/>
              </a:ext>
            </a:extLst>
          </p:cNvPr>
          <p:cNvSpPr txBox="1"/>
          <p:nvPr/>
        </p:nvSpPr>
        <p:spPr>
          <a:xfrm>
            <a:off x="391668" y="893801"/>
            <a:ext cx="63460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Arial"/>
                <a:sym typeface="Arial"/>
              </a:rPr>
              <a:t>2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r>
              <a:rPr lang="ko-KR" altLang="en-US" sz="1600" b="1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알고리즘 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설계 및 구현하기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0" name="모서리가 둥근 직사각형 1">
            <a:extLst>
              <a:ext uri="{FF2B5EF4-FFF2-40B4-BE49-F238E27FC236}">
                <a16:creationId xmlns:a16="http://schemas.microsoft.com/office/drawing/2014/main" id="{507ED419-DCBA-50B1-C0BE-9E66CE4759D8}"/>
              </a:ext>
            </a:extLst>
          </p:cNvPr>
          <p:cNvSpPr/>
          <p:nvPr/>
        </p:nvSpPr>
        <p:spPr>
          <a:xfrm>
            <a:off x="498541" y="1461126"/>
            <a:ext cx="1600082" cy="263509"/>
          </a:xfrm>
          <a:prstGeom prst="roundRect">
            <a:avLst/>
          </a:prstGeom>
          <a:solidFill>
            <a:srgbClr val="986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알고리즘 설계하기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34D6C3-E779-A9F0-44B7-0FC34B6482E0}"/>
              </a:ext>
            </a:extLst>
          </p:cNvPr>
          <p:cNvSpPr txBox="1"/>
          <p:nvPr/>
        </p:nvSpPr>
        <p:spPr>
          <a:xfrm>
            <a:off x="415731" y="1507051"/>
            <a:ext cx="3271502" cy="5227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lvl="0" indent="-266700" algn="just">
              <a:lnSpc>
                <a:spcPct val="140000"/>
              </a:lnSpc>
              <a:tabLst>
                <a:tab pos="179388" algn="l"/>
              </a:tabLst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endParaRPr lang="en-US" altLang="ko-KR" sz="1500" dirty="0">
              <a:solidFill>
                <a:schemeClr val="dk1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ko-KR" altLang="en-US" sz="1400" dirty="0">
                <a:solidFill>
                  <a:srgbClr val="9863A9"/>
                </a:solidFill>
                <a:latin typeface="+mj-ea"/>
                <a:ea typeface="+mj-ea"/>
              </a:rPr>
              <a:t>❶</a:t>
            </a:r>
            <a:r>
              <a:rPr lang="en-US" altLang="ko-KR" sz="1400" dirty="0">
                <a:solidFill>
                  <a:srgbClr val="9863A9"/>
                </a:solidFill>
                <a:latin typeface="+mj-ea"/>
                <a:ea typeface="+mj-ea"/>
              </a:rPr>
              <a:t>	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특정 세대에서 인터폰 역할을 하는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</a:rPr>
              <a:t>마이크로비트들의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 라디오 그룹을 동일하게 설정한다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단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세대별로 서로 다른 라디오 그룹을 설정하여 혼선이 발생하지 않도록 방지한다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.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ko-KR" altLang="en-US" sz="1400" dirty="0">
                <a:solidFill>
                  <a:srgbClr val="9863A9"/>
                </a:solidFill>
                <a:latin typeface="+mj-ea"/>
                <a:ea typeface="+mj-ea"/>
              </a:rPr>
              <a:t>❷</a:t>
            </a:r>
            <a:r>
              <a:rPr lang="en-US" altLang="ko-KR" sz="1400" dirty="0">
                <a:solidFill>
                  <a:srgbClr val="9863A9"/>
                </a:solidFill>
                <a:latin typeface="+mj-ea"/>
                <a:ea typeface="+mj-ea"/>
              </a:rPr>
              <a:t>	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인터폰 역할을 하는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</a:rPr>
              <a:t>마이크로비트에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 층간 소음 발생 기준을 초과하는 소리가 감지되면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모든 방에 위치한 인터폰에 소음이 발생한 방의 번호와 경고음을 출력한다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이때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특정 세대의 각 방에서 인터폰 역할을 하는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</a:rPr>
              <a:t>마이크로비트마다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 서로 다른 방 번호를 부여한다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.</a:t>
            </a:r>
          </a:p>
          <a:p>
            <a:pPr marL="266700" lvl="0" indent="-266700" algn="just">
              <a:lnSpc>
                <a:spcPct val="150000"/>
              </a:lnSpc>
              <a:buClr>
                <a:schemeClr val="dk1"/>
              </a:buClr>
              <a:buSzPts val="1100"/>
            </a:pPr>
            <a:r>
              <a:rPr lang="ko-KR" altLang="en-US" sz="1400" dirty="0">
                <a:solidFill>
                  <a:srgbClr val="9863A9"/>
                </a:solidFill>
                <a:latin typeface="+mj-ea"/>
                <a:ea typeface="+mj-ea"/>
              </a:rPr>
              <a:t>❸</a:t>
            </a:r>
            <a:r>
              <a:rPr lang="en-US" altLang="ko-KR" sz="1400" dirty="0">
                <a:solidFill>
                  <a:srgbClr val="9863A9"/>
                </a:solidFill>
                <a:latin typeface="+mj-ea"/>
                <a:ea typeface="+mj-ea"/>
              </a:rPr>
              <a:t>	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</a:rPr>
              <a:t>여러 차례 테스트를 통해 층간 소음 발생 기준 값을 적절히 설정한다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</a:rPr>
              <a:t>. </a:t>
            </a:r>
            <a:endParaRPr lang="ko-KR" altLang="en-US" sz="14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2" name="모서리가 둥근 직사각형 19">
            <a:extLst>
              <a:ext uri="{FF2B5EF4-FFF2-40B4-BE49-F238E27FC236}">
                <a16:creationId xmlns:a16="http://schemas.microsoft.com/office/drawing/2014/main" id="{C89F26B2-9B94-F5AD-937D-A308016FD0C4}"/>
              </a:ext>
            </a:extLst>
          </p:cNvPr>
          <p:cNvSpPr/>
          <p:nvPr/>
        </p:nvSpPr>
        <p:spPr>
          <a:xfrm>
            <a:off x="3862176" y="1445634"/>
            <a:ext cx="2486866" cy="294492"/>
          </a:xfrm>
          <a:prstGeom prst="roundRect">
            <a:avLst/>
          </a:prstGeom>
          <a:solidFill>
            <a:srgbClr val="986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j-ea"/>
                <a:ea typeface="+mj-ea"/>
              </a:rPr>
              <a:t>프로그래밍을 통해 구현하기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F96670BB-51EA-F4CD-97F9-CA683F0DE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6903" y="1854916"/>
            <a:ext cx="3508546" cy="49416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9B52D54-5427-A76F-A0B2-9834FCCD3D03}"/>
              </a:ext>
            </a:extLst>
          </p:cNvPr>
          <p:cNvSpPr txBox="1"/>
          <p:nvPr/>
        </p:nvSpPr>
        <p:spPr>
          <a:xfrm>
            <a:off x="7305450" y="2101503"/>
            <a:ext cx="159301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              </a:t>
            </a:r>
            <a:r>
              <a:rPr lang="ko-KR" altLang="en-US" sz="900" dirty="0" smtClean="0">
                <a:latin typeface="+mj-ea"/>
                <a:ea typeface="+mj-ea"/>
              </a:rPr>
              <a:t>마이크로비트를 </a:t>
            </a:r>
            <a:r>
              <a:rPr lang="ko-KR" altLang="en-US" sz="900" dirty="0">
                <a:latin typeface="+mj-ea"/>
                <a:ea typeface="+mj-ea"/>
              </a:rPr>
              <a:t>통해 소리의 크기를 측정해 보고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층간 소음 발생 기준을 얼마로 설정하면 좋을지 생각해 보자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96F38FA1-DC47-C0E4-4F54-3CF2F513A9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872" y="2082170"/>
            <a:ext cx="587494" cy="308912"/>
          </a:xfrm>
          <a:prstGeom prst="rect">
            <a:avLst/>
          </a:prstGeom>
        </p:spPr>
      </p:pic>
      <p:sp>
        <p:nvSpPr>
          <p:cNvPr id="13" name="제목 1"/>
          <p:cNvSpPr txBox="1">
            <a:spLocks/>
          </p:cNvSpPr>
          <p:nvPr/>
        </p:nvSpPr>
        <p:spPr>
          <a:xfrm>
            <a:off x="5727322" y="49408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 설계와 구현 실습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8040757" y="686319"/>
            <a:ext cx="95284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32~33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2405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 설계와 구현 실습</a:t>
            </a:r>
          </a:p>
        </p:txBody>
      </p:sp>
      <p:sp>
        <p:nvSpPr>
          <p:cNvPr id="25" name="모서리가 둥근 직사각형 24"/>
          <p:cNvSpPr/>
          <p:nvPr/>
        </p:nvSpPr>
        <p:spPr>
          <a:xfrm>
            <a:off x="475892" y="1028961"/>
            <a:ext cx="252000" cy="25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1668" y="923589"/>
            <a:ext cx="8381396" cy="76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40000"/>
              </a:lnSpc>
              <a:defRPr/>
            </a:pP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+mj-ea"/>
                <a:ea typeface="+mj-ea"/>
                <a:cs typeface="Arial"/>
                <a:sym typeface="Arial"/>
              </a:rPr>
              <a:t>3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평가 기준 수립하기</a:t>
            </a:r>
          </a:p>
          <a:p>
            <a:pPr lvl="0" algn="just">
              <a:lnSpc>
                <a:spcPct val="14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사물 인터넷 시스템을 평가할 수 있는 기준을 수립하고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자기 평가와 동료 평가를 실시해 보자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205223"/>
              </p:ext>
            </p:extLst>
          </p:nvPr>
        </p:nvGraphicFramePr>
        <p:xfrm>
          <a:off x="727892" y="2117402"/>
          <a:ext cx="7829512" cy="17082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91831">
                  <a:extLst>
                    <a:ext uri="{9D8B030D-6E8A-4147-A177-3AD203B41FA5}">
                      <a16:colId xmlns:a16="http://schemas.microsoft.com/office/drawing/2014/main" val="2915377458"/>
                    </a:ext>
                  </a:extLst>
                </a:gridCol>
                <a:gridCol w="1107803">
                  <a:extLst>
                    <a:ext uri="{9D8B030D-6E8A-4147-A177-3AD203B41FA5}">
                      <a16:colId xmlns:a16="http://schemas.microsoft.com/office/drawing/2014/main" val="1588202851"/>
                    </a:ext>
                  </a:extLst>
                </a:gridCol>
                <a:gridCol w="1029878">
                  <a:extLst>
                    <a:ext uri="{9D8B030D-6E8A-4147-A177-3AD203B41FA5}">
                      <a16:colId xmlns:a16="http://schemas.microsoft.com/office/drawing/2014/main" val="181751591"/>
                    </a:ext>
                  </a:extLst>
                </a:gridCol>
              </a:tblGrid>
              <a:tr h="4270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</a:rPr>
                        <a:t>평가 기준</a:t>
                      </a:r>
                    </a:p>
                  </a:txBody>
                  <a:tcPr anchor="ctr">
                    <a:solidFill>
                      <a:srgbClr val="F7D9D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</a:rPr>
                        <a:t>자기 평가</a:t>
                      </a:r>
                    </a:p>
                  </a:txBody>
                  <a:tcPr anchor="ctr">
                    <a:solidFill>
                      <a:srgbClr val="F7D9D5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</a:rPr>
                        <a:t>동료 평가</a:t>
                      </a:r>
                    </a:p>
                  </a:txBody>
                  <a:tcPr anchor="ctr">
                    <a:solidFill>
                      <a:srgbClr val="F7D9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972414"/>
                  </a:ext>
                </a:extLst>
              </a:tr>
              <a:tr h="427052"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문제 해결에 적합한 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피지컬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컴퓨팅 시스템 장치를 선택하였는가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?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rgbClr val="211D1E"/>
                          </a:solidFill>
                          <a:latin typeface="+mj-ea"/>
                          <a:ea typeface="+mj-ea"/>
                        </a:rPr>
                        <a:t>O      X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rgbClr val="211D1E"/>
                          </a:solidFill>
                          <a:latin typeface="+mj-ea"/>
                          <a:ea typeface="+mj-ea"/>
                        </a:rPr>
                        <a:t>O      X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50765"/>
                  </a:ext>
                </a:extLst>
              </a:tr>
              <a:tr h="42705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유무선 네트워크 환경을 효율적으로 구성하였는가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?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rgbClr val="211D1E"/>
                          </a:solidFill>
                          <a:latin typeface="+mj-ea"/>
                          <a:ea typeface="+mj-ea"/>
                        </a:rPr>
                        <a:t>O      X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rgbClr val="211D1E"/>
                          </a:solidFill>
                          <a:latin typeface="+mj-ea"/>
                          <a:ea typeface="+mj-ea"/>
                        </a:rPr>
                        <a:t>O      X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664369"/>
                  </a:ext>
                </a:extLst>
              </a:tr>
              <a:tr h="427052">
                <a:tc>
                  <a:txBody>
                    <a:bodyPr/>
                    <a:lstStyle/>
                    <a:p>
                      <a:pPr algn="just" latinLnBrk="1"/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제시된 문제를 해결하는 사물 인터넷 시스템을 </a:t>
                      </a:r>
                      <a:r>
                        <a:rPr lang="ko-KR" altLang="en-US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구현하였는가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?</a:t>
                      </a:r>
                      <a:endParaRPr lang="ko-KR" altLang="en-US" sz="14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D9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rgbClr val="211D1E"/>
                          </a:solidFill>
                          <a:latin typeface="+mj-ea"/>
                          <a:ea typeface="+mj-ea"/>
                        </a:rPr>
                        <a:t>O      X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D9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>
                          <a:solidFill>
                            <a:srgbClr val="211D1E"/>
                          </a:solidFill>
                          <a:latin typeface="+mj-ea"/>
                          <a:ea typeface="+mj-ea"/>
                        </a:rPr>
                        <a:t>O      X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D9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175920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67662" y="46196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5727322" y="49408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 설계와 구현 실습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8534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128" y="1035521"/>
            <a:ext cx="80917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200000"/>
              </a:lnSpc>
              <a:buClr>
                <a:srgbClr val="58CE52"/>
              </a:buClr>
              <a:buSzPct val="120000"/>
              <a:buFont typeface="+mj-ea"/>
              <a:buAutoNum type="circleNumDbPlain"/>
              <a:defRPr/>
            </a:pPr>
            <a:r>
              <a:rPr lang="ko-KR" altLang="en-US" sz="15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시스템을 구현하기 위해서는 하드웨어와 소프트웨어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통신 기술이 필요하다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  <a:p>
            <a:pPr marL="342900" indent="-342900" algn="just">
              <a:lnSpc>
                <a:spcPct val="200000"/>
              </a:lnSpc>
              <a:buClr>
                <a:srgbClr val="58CE52"/>
              </a:buClr>
              <a:buSzPct val="120000"/>
              <a:buFont typeface="+mj-ea"/>
              <a:buAutoNum type="circleNumDbPlain"/>
              <a:defRPr/>
            </a:pPr>
            <a:r>
              <a:rPr lang="ko-KR" altLang="en-US" sz="1500" dirty="0" err="1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피지컬</a:t>
            </a:r>
            <a:r>
              <a:rPr lang="ko-KR" altLang="en-US" sz="15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컴퓨팅 시스템의 하드웨어로는 입력을 위한 센서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처리를 위한 마이크로컨트롤러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출력을 위한 </a:t>
            </a:r>
            <a:r>
              <a:rPr lang="ko-KR" altLang="en-US" sz="15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액추에이터가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있다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</p:txBody>
      </p:sp>
      <p:sp>
        <p:nvSpPr>
          <p:cNvPr id="4" name="모서리가 둥근 직사각형 3"/>
          <p:cNvSpPr/>
          <p:nvPr/>
        </p:nvSpPr>
        <p:spPr>
          <a:xfrm>
            <a:off x="8238227" y="328515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02415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소단원 </a:t>
            </a:r>
            <a:r>
              <a:rPr lang="ko-KR" altLang="en-US" b="1" dirty="0" smtClean="0">
                <a:latin typeface="+mj-ea"/>
                <a:ea typeface="+mj-ea"/>
              </a:rPr>
              <a:t>자기 </a:t>
            </a:r>
            <a:r>
              <a:rPr lang="ko-KR" altLang="en-US" b="1" dirty="0">
                <a:latin typeface="+mj-ea"/>
                <a:ea typeface="+mj-ea"/>
              </a:rPr>
              <a:t>평가</a:t>
            </a:r>
          </a:p>
        </p:txBody>
      </p:sp>
      <p:graphicFrame>
        <p:nvGraphicFramePr>
          <p:cNvPr id="4" name="Google Shape;124;p25"/>
          <p:cNvGraphicFramePr/>
          <p:nvPr>
            <p:extLst>
              <p:ext uri="{D42A27DB-BD31-4B8C-83A1-F6EECF244321}">
                <p14:modId xmlns:p14="http://schemas.microsoft.com/office/powerpoint/2010/main" val="2213235611"/>
              </p:ext>
            </p:extLst>
          </p:nvPr>
        </p:nvGraphicFramePr>
        <p:xfrm>
          <a:off x="422694" y="1294782"/>
          <a:ext cx="8462513" cy="298391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3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95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7154">
                  <a:extLst>
                    <a:ext uri="{9D8B030D-6E8A-4147-A177-3AD203B41FA5}">
                      <a16:colId xmlns:a16="http://schemas.microsoft.com/office/drawing/2014/main" val="2370589141"/>
                    </a:ext>
                  </a:extLst>
                </a:gridCol>
                <a:gridCol w="687155">
                  <a:extLst>
                    <a:ext uri="{9D8B030D-6E8A-4147-A177-3AD203B41FA5}">
                      <a16:colId xmlns:a16="http://schemas.microsoft.com/office/drawing/2014/main" val="2275856547"/>
                    </a:ext>
                  </a:extLst>
                </a:gridCol>
                <a:gridCol w="656058">
                  <a:extLst>
                    <a:ext uri="{9D8B030D-6E8A-4147-A177-3AD203B41FA5}">
                      <a16:colId xmlns:a16="http://schemas.microsoft.com/office/drawing/2014/main" val="2502246171"/>
                    </a:ext>
                  </a:extLst>
                </a:gridCol>
              </a:tblGrid>
              <a:tr h="358335">
                <a:tc rowSpan="2"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400" b="1" u="none" strike="noStrike" cap="none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평가 항목</a:t>
                      </a:r>
                      <a:endParaRPr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BF3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4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평가 기준</a:t>
                      </a:r>
                      <a:endParaRPr sz="14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BF3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839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4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잘함</a:t>
                      </a:r>
                      <a:endParaRPr sz="14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4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보통</a:t>
                      </a:r>
                      <a:endParaRPr sz="14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4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노력</a:t>
                      </a:r>
                      <a:endParaRPr sz="14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224482"/>
                  </a:ext>
                </a:extLst>
              </a:tr>
              <a:tr h="82010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지식</a:t>
                      </a:r>
                      <a:r>
                        <a:rPr lang="en-US" altLang="ko-KR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〮</a:t>
                      </a:r>
                      <a:r>
                        <a:rPr lang="ko-KR" altLang="en-US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이해</a:t>
                      </a: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컴퓨팅 시스템에 대한 이해를 바탕으로</a:t>
                      </a:r>
                      <a:r>
                        <a:rPr lang="en-US" altLang="ko-KR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ko-KR" altLang="en-US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문제 해결에 적합한 </a:t>
                      </a:r>
                      <a:r>
                        <a:rPr lang="ko-KR" altLang="en-US" sz="1400" u="none" strike="noStrike" cap="none" dirty="0" err="1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피지컬</a:t>
                      </a:r>
                      <a:r>
                        <a:rPr lang="ko-KR" altLang="en-US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 컴퓨팅 장치를 선택할 수 있다</a:t>
                      </a:r>
                      <a:r>
                        <a:rPr lang="en-US" altLang="ko-KR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 	</a:t>
                      </a: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5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과정</a:t>
                      </a:r>
                      <a:r>
                        <a:rPr lang="en-US" altLang="ko-KR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〮</a:t>
                      </a:r>
                      <a:r>
                        <a:rPr lang="ko-KR" altLang="en-US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기능</a:t>
                      </a: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문제를 해결하기 위한 사물 인터넷 시스템을 설계할 수 있다</a:t>
                      </a:r>
                      <a:r>
                        <a:rPr lang="en-US" altLang="ko-KR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 </a:t>
                      </a: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86076"/>
                  </a:ext>
                </a:extLst>
              </a:tr>
              <a:tr h="74532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과정</a:t>
                      </a:r>
                      <a:r>
                        <a:rPr lang="en-US" altLang="ko-KR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〮</a:t>
                      </a:r>
                      <a:r>
                        <a:rPr lang="ko-KR" altLang="en-US" sz="1400" b="1" u="none" strike="noStrike" cap="none" dirty="0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기능</a:t>
                      </a: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문제를 해결하기 위한 사물 인터넷 시스템을 구현할 수 있다</a:t>
                      </a:r>
                      <a:r>
                        <a:rPr lang="en-US" altLang="ko-KR" sz="14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 </a:t>
                      </a: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279263"/>
                  </a:ext>
                </a:extLst>
              </a:tr>
            </a:tbl>
          </a:graphicData>
        </a:graphic>
      </p:graphicFrame>
      <p:sp>
        <p:nvSpPr>
          <p:cNvPr id="5" name="모서리가 둥근 직사각형 4"/>
          <p:cNvSpPr/>
          <p:nvPr/>
        </p:nvSpPr>
        <p:spPr>
          <a:xfrm>
            <a:off x="8238227" y="268881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9563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2790288" y="2826038"/>
            <a:ext cx="4074746" cy="1459212"/>
            <a:chOff x="4266757" y="2706417"/>
            <a:chExt cx="4074746" cy="1459212"/>
          </a:xfrm>
        </p:grpSpPr>
        <p:sp>
          <p:nvSpPr>
            <p:cNvPr id="21" name="TextBox 20"/>
            <p:cNvSpPr txBox="1"/>
            <p:nvPr/>
          </p:nvSpPr>
          <p:spPr>
            <a:xfrm>
              <a:off x="4562672" y="2706417"/>
              <a:ext cx="1702710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F26303"/>
                </a:buClr>
                <a:buSzPct val="70000"/>
                <a:defRPr/>
              </a:pPr>
              <a:r>
                <a:rPr lang="ko-KR" altLang="en-US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대단원</a:t>
              </a:r>
              <a:r>
                <a:rPr lang="en-US" altLang="ko-KR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</a:t>
              </a:r>
              <a:r>
                <a:rPr lang="ko-KR" altLang="en-US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데이터</a:t>
              </a:r>
              <a:endParaRPr lang="en-US" altLang="ko-KR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02502" y="3192763"/>
              <a:ext cx="31390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F26303"/>
                </a:buClr>
                <a:buSzPct val="70000"/>
                <a:defRPr/>
              </a:pPr>
              <a:r>
                <a:rPr lang="ko-KR" altLang="en-US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소</a:t>
              </a:r>
              <a:r>
                <a:rPr lang="ko-KR" altLang="en-US" sz="1600" dirty="0" smtClean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단원</a:t>
              </a:r>
              <a:r>
                <a:rPr lang="en-US" altLang="ko-KR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1. </a:t>
              </a:r>
              <a:r>
                <a:rPr lang="ko-KR" altLang="en-US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암호화와 데이터 보호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66757" y="3703964"/>
              <a:ext cx="15969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lvl="0" indent="-285750">
                <a:lnSpc>
                  <a:spcPct val="150000"/>
                </a:lnSpc>
                <a:buClr>
                  <a:srgbClr val="F26303"/>
                </a:buClr>
                <a:buSzPct val="70000"/>
                <a:buFont typeface="Wingdings" panose="05000000000000000000" pitchFamily="2" charset="2"/>
                <a:buChar char="ü"/>
                <a:defRPr/>
              </a:pPr>
              <a:r>
                <a:rPr lang="ko-KR" altLang="en-US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전체 차시</a:t>
              </a:r>
              <a:r>
                <a:rPr lang="en-US" altLang="ko-KR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2</a:t>
              </a:r>
            </a:p>
          </p:txBody>
        </p:sp>
        <p:cxnSp>
          <p:nvCxnSpPr>
            <p:cNvPr id="24" name="꺾인 연결선 23"/>
            <p:cNvCxnSpPr/>
            <p:nvPr/>
          </p:nvCxnSpPr>
          <p:spPr>
            <a:xfrm rot="10800000" flipH="1" flipV="1">
              <a:off x="4562672" y="2929446"/>
              <a:ext cx="639830" cy="466116"/>
            </a:xfrm>
            <a:prstGeom prst="bentConnector3">
              <a:avLst>
                <a:gd name="adj1" fmla="val -35728"/>
              </a:avLst>
            </a:prstGeom>
            <a:ln w="38100">
              <a:solidFill>
                <a:srgbClr val="53AD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제목 10"/>
          <p:cNvSpPr txBox="1">
            <a:spLocks/>
          </p:cNvSpPr>
          <p:nvPr/>
        </p:nvSpPr>
        <p:spPr>
          <a:xfrm>
            <a:off x="788565" y="264859"/>
            <a:ext cx="7564667" cy="586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solidFill>
                  <a:srgbClr val="0070C0"/>
                </a:solidFill>
                <a:latin typeface="+mj-ea"/>
              </a:rPr>
              <a:t>&gt;&gt;</a:t>
            </a:r>
            <a:r>
              <a:rPr lang="en-US" altLang="ko-KR" sz="2000" b="1" dirty="0">
                <a:latin typeface="+mj-ea"/>
              </a:rPr>
              <a:t> </a:t>
            </a:r>
            <a:r>
              <a:rPr lang="ko-KR" altLang="en-US" sz="2000" b="1" dirty="0">
                <a:latin typeface="+mj-ea"/>
              </a:rPr>
              <a:t>차시 예고</a:t>
            </a:r>
          </a:p>
        </p:txBody>
      </p:sp>
    </p:spTree>
    <p:extLst>
      <p:ext uri="{BB962C8B-B14F-4D97-AF65-F5344CB8AC3E}">
        <p14:creationId xmlns:p14="http://schemas.microsoft.com/office/powerpoint/2010/main" val="43431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08453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dirty="0" smtClean="0">
                <a:latin typeface="+mj-ea"/>
              </a:rPr>
              <a:t>Ⅰ </a:t>
            </a:r>
            <a:r>
              <a:rPr lang="ko-KR" altLang="en-US" sz="6000" dirty="0">
                <a:latin typeface="+mj-ea"/>
              </a:rPr>
              <a:t>컴퓨팅 시스템</a:t>
            </a:r>
          </a:p>
        </p:txBody>
      </p:sp>
    </p:spTree>
    <p:extLst>
      <p:ext uri="{BB962C8B-B14F-4D97-AF65-F5344CB8AC3E}">
        <p14:creationId xmlns:p14="http://schemas.microsoft.com/office/powerpoint/2010/main" val="205143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00B050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42568" y="2121040"/>
            <a:ext cx="7293529" cy="754162"/>
            <a:chOff x="980241" y="1191491"/>
            <a:chExt cx="9724704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980241" y="1267540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네트워크 환경 구성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32629" y="3307173"/>
            <a:ext cx="7303468" cy="754162"/>
            <a:chOff x="966989" y="1191491"/>
            <a:chExt cx="9737956" cy="1005549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66989" y="1294044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사물 인터넷과 사회 변화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32629" y="4476755"/>
            <a:ext cx="7303468" cy="754162"/>
            <a:chOff x="966989" y="1191491"/>
            <a:chExt cx="9737956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966989" y="1280792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rgbClr val="00B050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300" b="1" dirty="0">
                <a:solidFill>
                  <a:srgbClr val="00B05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사물 인터넷 시스템 구현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772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00B050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9" name="모서리가 둥근 직사각형 36"/>
          <p:cNvSpPr/>
          <p:nvPr/>
        </p:nvSpPr>
        <p:spPr bwMode="auto">
          <a:xfrm>
            <a:off x="2915817" y="1083593"/>
            <a:ext cx="5790034" cy="811420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marL="720000" indent="-720000"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학습 목표</a:t>
            </a:r>
          </a:p>
        </p:txBody>
      </p:sp>
      <p:sp>
        <p:nvSpPr>
          <p:cNvPr id="30" name="모서리가 둥근 직사각형 33"/>
          <p:cNvSpPr/>
          <p:nvPr/>
        </p:nvSpPr>
        <p:spPr bwMode="auto">
          <a:xfrm>
            <a:off x="2915816" y="1993819"/>
            <a:ext cx="5790035" cy="811420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생각 깨우기</a:t>
            </a:r>
          </a:p>
        </p:txBody>
      </p:sp>
      <p:sp>
        <p:nvSpPr>
          <p:cNvPr id="31" name="모서리가 둥근 직사각형 36"/>
          <p:cNvSpPr/>
          <p:nvPr/>
        </p:nvSpPr>
        <p:spPr bwMode="auto">
          <a:xfrm>
            <a:off x="2915816" y="3966654"/>
            <a:ext cx="3542134" cy="1310196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실습 </a:t>
            </a:r>
            <a:r>
              <a:rPr lang="en-US" altLang="ko-KR" b="1" dirty="0" smtClean="0">
                <a:solidFill>
                  <a:schemeClr val="tx1"/>
                </a:solidFill>
                <a:latin typeface="+mn-ea"/>
              </a:rPr>
              <a:t>1 </a:t>
            </a:r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운동 칼로리 계산 시스템</a:t>
            </a:r>
            <a:endParaRPr lang="en-US" altLang="ko-KR" b="1" dirty="0" smtClean="0">
              <a:solidFill>
                <a:schemeClr val="tx1"/>
              </a:solidFill>
              <a:latin typeface="+mn-ea"/>
            </a:endParaRPr>
          </a:p>
          <a:p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실습 </a:t>
            </a:r>
            <a:r>
              <a:rPr lang="en-US" altLang="ko-KR" b="1" dirty="0" smtClean="0">
                <a:solidFill>
                  <a:schemeClr val="tx1"/>
                </a:solidFill>
                <a:latin typeface="+mn-ea"/>
              </a:rPr>
              <a:t>2 </a:t>
            </a:r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스마트 전등 시스템</a:t>
            </a:r>
            <a:endParaRPr lang="en-US" altLang="ko-KR" b="1" dirty="0" smtClean="0">
              <a:solidFill>
                <a:schemeClr val="tx1"/>
              </a:solidFill>
              <a:latin typeface="+mn-ea"/>
            </a:endParaRPr>
          </a:p>
          <a:p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실습 </a:t>
            </a:r>
            <a:r>
              <a:rPr lang="en-US" altLang="ko-KR" b="1" dirty="0" smtClean="0">
                <a:solidFill>
                  <a:schemeClr val="tx1"/>
                </a:solidFill>
                <a:latin typeface="+mn-ea"/>
              </a:rPr>
              <a:t>3 </a:t>
            </a:r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층간 소음 예방 시스템 </a:t>
            </a:r>
            <a:endParaRPr lang="en-US" altLang="ko-KR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모서리가 둥근 직사각형 33"/>
          <p:cNvSpPr/>
          <p:nvPr/>
        </p:nvSpPr>
        <p:spPr bwMode="auto">
          <a:xfrm>
            <a:off x="2914858" y="2895453"/>
            <a:ext cx="1120369" cy="975541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본문</a:t>
            </a:r>
            <a:endParaRPr lang="en-US" altLang="ko-KR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1400" b="1" dirty="0" smtClean="0">
                <a:solidFill>
                  <a:schemeClr val="tx1"/>
                </a:solidFill>
                <a:latin typeface="+mn-ea"/>
              </a:rPr>
              <a:t>교 </a:t>
            </a:r>
            <a:r>
              <a:rPr lang="en-US" altLang="ko-KR" sz="1400" b="1" dirty="0" smtClean="0">
                <a:solidFill>
                  <a:schemeClr val="tx1"/>
                </a:solidFill>
                <a:latin typeface="+mn-ea"/>
              </a:rPr>
              <a:t>28~33</a:t>
            </a:r>
            <a:r>
              <a:rPr lang="ko-KR" altLang="en-US" sz="1400" b="1" dirty="0" smtClean="0">
                <a:solidFill>
                  <a:schemeClr val="tx1"/>
                </a:solidFill>
                <a:latin typeface="+mn-ea"/>
              </a:rPr>
              <a:t>쪽</a:t>
            </a:r>
          </a:p>
        </p:txBody>
      </p:sp>
      <p:sp>
        <p:nvSpPr>
          <p:cNvPr id="40" name="모서리가 둥근 직사각형 39"/>
          <p:cNvSpPr/>
          <p:nvPr/>
        </p:nvSpPr>
        <p:spPr>
          <a:xfrm>
            <a:off x="4101902" y="2913684"/>
            <a:ext cx="4581525" cy="957311"/>
          </a:xfrm>
          <a:prstGeom prst="roundRect">
            <a:avLst>
              <a:gd name="adj" fmla="val 11687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 smtClean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사물 인터넷 시스템의 이해  </a:t>
            </a:r>
            <a:endParaRPr lang="en-US" altLang="ko-KR" b="1" dirty="0" smtClean="0">
              <a:solidFill>
                <a:schemeClr val="tx1"/>
              </a:solidFill>
              <a:latin typeface="+mn-ea"/>
            </a:endParaRPr>
          </a:p>
          <a:p>
            <a:r>
              <a:rPr lang="en-US" altLang="ko-KR" b="1" dirty="0" smtClean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사물 인터넷 시스템 설계와 구현 실습</a:t>
            </a:r>
            <a:endParaRPr lang="en-US" altLang="ko-KR" b="1" dirty="0" smtClean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1" name="Picture 3" descr="C:\Users\shhs2205\Desktop\ㄴㄴㄴ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9132" y="577255"/>
            <a:ext cx="1944216" cy="197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391661" y="1149568"/>
            <a:ext cx="1198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spc="-151" dirty="0" smtClean="0">
                <a:solidFill>
                  <a:schemeClr val="bg1"/>
                </a:solidFill>
                <a:latin typeface="+mj-ea"/>
                <a:ea typeface="+mj-ea"/>
              </a:rPr>
              <a:t>구성</a:t>
            </a:r>
            <a:endParaRPr lang="ko-KR" altLang="en-US" sz="3600" b="1" spc="-15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모서리가 둥근 직사각형 36"/>
          <p:cNvSpPr/>
          <p:nvPr/>
        </p:nvSpPr>
        <p:spPr bwMode="auto">
          <a:xfrm>
            <a:off x="6543675" y="3966654"/>
            <a:ext cx="2162175" cy="1310196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소단원 </a:t>
            </a:r>
            <a:r>
              <a:rPr lang="en-US" altLang="ko-KR" sz="20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분 요약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소단원 자기 평가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4788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618" y="2520366"/>
            <a:ext cx="1089965" cy="279369"/>
          </a:xfrm>
          <a:prstGeom prst="rect">
            <a:avLst/>
          </a:prstGeom>
        </p:spPr>
      </p:pic>
      <p:sp>
        <p:nvSpPr>
          <p:cNvPr id="12" name="제목 10"/>
          <p:cNvSpPr txBox="1">
            <a:spLocks/>
          </p:cNvSpPr>
          <p:nvPr/>
        </p:nvSpPr>
        <p:spPr>
          <a:xfrm>
            <a:off x="788565" y="264859"/>
            <a:ext cx="7564667" cy="586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latin typeface="+mj-ea"/>
              </a:rPr>
              <a:t>03. </a:t>
            </a:r>
            <a:r>
              <a:rPr lang="ko-KR" altLang="en-US" sz="2000" b="1" dirty="0">
                <a:latin typeface="+mj-ea"/>
              </a:rPr>
              <a:t>사물 인터넷 시스템 구현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91916" y="2950262"/>
            <a:ext cx="6400800" cy="1152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4" indent="-171454" algn="just">
              <a:lnSpc>
                <a:spcPct val="150000"/>
              </a:lnSpc>
              <a:buClr>
                <a:srgbClr val="F26303"/>
              </a:buClr>
              <a:buSzPct val="70000"/>
              <a:buFont typeface="Arial"/>
              <a:buChar char="•"/>
              <a:defRPr/>
            </a:pP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문제 해결에 적합한 </a:t>
            </a:r>
            <a:r>
              <a:rPr lang="ko-KR" altLang="en-US" sz="1600" b="1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피지컬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컴퓨팅 시스템 장치를 선택할 수 있다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171454" indent="-171454" algn="just">
              <a:lnSpc>
                <a:spcPct val="150000"/>
              </a:lnSpc>
              <a:buClr>
                <a:srgbClr val="F26303"/>
              </a:buClr>
              <a:buSzPct val="70000"/>
              <a:buFont typeface="Arial"/>
              <a:buChar char="•"/>
              <a:defRPr/>
            </a:pPr>
            <a:r>
              <a:rPr lang="ko-KR" altLang="en-US" sz="1600" b="1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피지컬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컴퓨팅 시스템 장치를 활용하여 사물 인터넷 시스템을 설계하고 구현할 수 있다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ko-KR" altLang="en-US" sz="1000" b="1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5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60" y="1079373"/>
            <a:ext cx="6416734" cy="4819766"/>
          </a:xfrm>
          <a:prstGeom prst="rect">
            <a:avLst/>
          </a:prstGeom>
        </p:spPr>
      </p:pic>
      <p:sp>
        <p:nvSpPr>
          <p:cNvPr id="3" name="제목 2"/>
          <p:cNvSpPr txBox="1">
            <a:spLocks/>
          </p:cNvSpPr>
          <p:nvPr/>
        </p:nvSpPr>
        <p:spPr>
          <a:xfrm>
            <a:off x="1076666" y="330377"/>
            <a:ext cx="7919053" cy="602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2200"/>
              </a:lnSpc>
            </a:pPr>
            <a:r>
              <a:rPr lang="ko-KR" altLang="en-US" sz="2000" b="1" dirty="0" smtClean="0">
                <a:latin typeface="+mj-ea"/>
              </a:rPr>
              <a:t>다음 대화를</a:t>
            </a:r>
            <a:r>
              <a:rPr lang="en-US" altLang="ko-KR" sz="2000" b="1" dirty="0" smtClean="0">
                <a:latin typeface="+mj-ea"/>
              </a:rPr>
              <a:t> </a:t>
            </a:r>
            <a:r>
              <a:rPr lang="ko-KR" altLang="en-US" sz="2000" b="1" dirty="0" smtClean="0">
                <a:latin typeface="+mj-ea"/>
              </a:rPr>
              <a:t>보고 물음에 답해 보자</a:t>
            </a:r>
            <a:r>
              <a:rPr lang="en-US" altLang="ko-KR" sz="2000" b="1" dirty="0" smtClean="0">
                <a:latin typeface="+mj-ea"/>
              </a:rPr>
              <a:t>. </a:t>
            </a:r>
            <a:r>
              <a:rPr lang="ko-KR" altLang="en-US" sz="2000" b="1" dirty="0" smtClean="0">
                <a:latin typeface="+mj-ea"/>
              </a:rPr>
              <a:t> </a:t>
            </a:r>
            <a:endParaRPr lang="ko-KR" altLang="en-US" sz="2000" b="1" dirty="0">
              <a:latin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6886" y="5812896"/>
            <a:ext cx="6891341" cy="338554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>
                <a:latin typeface="+mj-ea"/>
                <a:ea typeface="+mj-ea"/>
              </a:rPr>
              <a:t>사물 인터넷 시스템을 통해 해결할 수 있는 문제에는 무엇이 있을까</a:t>
            </a:r>
            <a:r>
              <a:rPr lang="en-US" altLang="ko-KR" sz="1600" b="1" dirty="0" smtClean="0">
                <a:latin typeface="+mj-ea"/>
                <a:ea typeface="+mj-ea"/>
              </a:rPr>
              <a:t>?</a:t>
            </a:r>
            <a:endParaRPr lang="ko-KR" altLang="en-US" sz="1600" b="1" dirty="0">
              <a:latin typeface="+mj-ea"/>
              <a:ea typeface="+mj-ea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66" y="5735262"/>
            <a:ext cx="484945" cy="453990"/>
          </a:xfrm>
          <a:prstGeom prst="rect">
            <a:avLst/>
          </a:prstGeom>
        </p:spPr>
      </p:pic>
      <p:sp>
        <p:nvSpPr>
          <p:cNvPr id="7" name="모서리가 둥근 직사각형 6"/>
          <p:cNvSpPr/>
          <p:nvPr/>
        </p:nvSpPr>
        <p:spPr>
          <a:xfrm>
            <a:off x="8238227" y="1093826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28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순서도: 페이지 연결자 14"/>
          <p:cNvSpPr/>
          <p:nvPr/>
        </p:nvSpPr>
        <p:spPr>
          <a:xfrm>
            <a:off x="1346886" y="6229084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3115" y="6158518"/>
            <a:ext cx="6840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200" dirty="0">
                <a:solidFill>
                  <a:srgbClr val="FF0000"/>
                </a:solidFill>
              </a:rPr>
              <a:t>스마트 쓰레기 관리 시스템을 통해 지역 쓰레기를 </a:t>
            </a:r>
            <a:r>
              <a:rPr lang="ko-KR" altLang="en-US" sz="1200" dirty="0" smtClean="0">
                <a:solidFill>
                  <a:srgbClr val="FF0000"/>
                </a:solidFill>
              </a:rPr>
              <a:t>효율적으로 </a:t>
            </a:r>
            <a:r>
              <a:rPr lang="ko-KR" altLang="en-US" sz="1200" dirty="0">
                <a:solidFill>
                  <a:srgbClr val="FF0000"/>
                </a:solidFill>
              </a:rPr>
              <a:t>관리할 수 </a:t>
            </a:r>
            <a:r>
              <a:rPr lang="ko-KR" altLang="en-US" sz="1200" dirty="0" smtClean="0">
                <a:solidFill>
                  <a:srgbClr val="FF0000"/>
                </a:solidFill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</a:rPr>
              <a:t>쓰레기통에 </a:t>
            </a:r>
            <a:r>
              <a:rPr lang="ko-KR" altLang="en-US" sz="1200" dirty="0" smtClean="0">
                <a:solidFill>
                  <a:srgbClr val="FF0000"/>
                </a:solidFill>
              </a:rPr>
              <a:t>센서를 설치하여 </a:t>
            </a:r>
            <a:r>
              <a:rPr lang="ko-KR" altLang="en-US" sz="1200" dirty="0">
                <a:solidFill>
                  <a:srgbClr val="FF0000"/>
                </a:solidFill>
              </a:rPr>
              <a:t>쓰레기가 가득 찼을 때 자동으로 관리 </a:t>
            </a:r>
            <a:r>
              <a:rPr lang="ko-KR" altLang="en-US" sz="1200" dirty="0" smtClean="0">
                <a:solidFill>
                  <a:srgbClr val="FF0000"/>
                </a:solidFill>
              </a:rPr>
              <a:t>시스템에 </a:t>
            </a:r>
            <a:r>
              <a:rPr lang="ko-KR" altLang="en-US" sz="1200" dirty="0">
                <a:solidFill>
                  <a:srgbClr val="FF0000"/>
                </a:solidFill>
              </a:rPr>
              <a:t>알림을 보내고 이를 통해 쓰레기 수거 차량이 </a:t>
            </a:r>
            <a:r>
              <a:rPr lang="ko-KR" altLang="en-US" sz="1200" dirty="0" smtClean="0">
                <a:solidFill>
                  <a:srgbClr val="FF0000"/>
                </a:solidFill>
              </a:rPr>
              <a:t>필요한 </a:t>
            </a:r>
            <a:r>
              <a:rPr lang="ko-KR" altLang="en-US" sz="1200" dirty="0">
                <a:solidFill>
                  <a:srgbClr val="FF0000"/>
                </a:solidFill>
              </a:rPr>
              <a:t>곳만 방문하게 되어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</a:rPr>
              <a:t>불필요한 비용을 </a:t>
            </a:r>
            <a:r>
              <a:rPr lang="ko-KR" altLang="en-US" sz="1200" dirty="0" smtClean="0">
                <a:solidFill>
                  <a:srgbClr val="FF0000"/>
                </a:solidFill>
              </a:rPr>
              <a:t>절감하고 지역 </a:t>
            </a:r>
            <a:r>
              <a:rPr lang="ko-KR" altLang="en-US" sz="1200" dirty="0">
                <a:solidFill>
                  <a:srgbClr val="FF0000"/>
                </a:solidFill>
              </a:rPr>
              <a:t>환경을 더 깨끗하게 유지할 수 </a:t>
            </a:r>
            <a:r>
              <a:rPr lang="ko-KR" altLang="en-US" sz="1200" dirty="0" smtClean="0">
                <a:solidFill>
                  <a:srgbClr val="FF0000"/>
                </a:solidFill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</a:rPr>
              <a:t>.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38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7" y="911561"/>
            <a:ext cx="8259867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4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시스템을 구현하기 위해서는 센서나 마이크로컨트롤러 보드와 같은 하드웨어를 비롯하여 통신 기술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그리고 이를 제어할 소프트웨어가 필요하다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마이크로컨트롤러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가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내장되어 있는 보드에는 마이크로비트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아두이노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라즈베리파이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등이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이들은 오픈 소스 하드웨어이며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프로그램 개발에 필요한 작업을 하나로 통합한 도구인 통합 개발 환경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(IDE)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을 무료로 지원하고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  <a:p>
            <a:pPr marL="285750" lvl="0" indent="-285750" algn="just">
              <a:lnSpc>
                <a:spcPct val="14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마이크로컨트롤러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보드에 따라 기본적인 무선 통신 기능 포함 여부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프로그래밍 가능한 언어 등에 차이가 있기 때문에 구현하고자 하는 사물 인터넷 시스템의 특성을 고려 하여 적절한 장치를 선택해야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시스템의 이해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2829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135" y="6232703"/>
            <a:ext cx="82533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마이크로컨트롤러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(MCU: Micro Controller Unit)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입력 장치와 출력 장치를 제어하면서 프로그램에 의해 명령을 수행하는 장치로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이를 통해 로봇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자동차 등을 제어할 수 있다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E2816F90-79DF-14DE-8BA7-6847EAFFE2D4}"/>
              </a:ext>
            </a:extLst>
          </p:cNvPr>
          <p:cNvGrpSpPr/>
          <p:nvPr/>
        </p:nvGrpSpPr>
        <p:grpSpPr>
          <a:xfrm>
            <a:off x="3653394" y="5971328"/>
            <a:ext cx="3035002" cy="276999"/>
            <a:chOff x="1383349" y="6006886"/>
            <a:chExt cx="3035002" cy="27699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03C6A70-7C40-22F3-AE26-D92BCAD7AB84}"/>
                </a:ext>
              </a:extLst>
            </p:cNvPr>
            <p:cNvSpPr txBox="1"/>
            <p:nvPr/>
          </p:nvSpPr>
          <p:spPr>
            <a:xfrm>
              <a:off x="1545972" y="6006886"/>
              <a:ext cx="287237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 err="1">
                  <a:latin typeface="+mj-ea"/>
                  <a:ea typeface="+mj-ea"/>
                </a:rPr>
                <a:t>마이크로컨트롤러</a:t>
              </a:r>
              <a:r>
                <a:rPr lang="ko-KR" altLang="en-US" sz="1200" dirty="0">
                  <a:latin typeface="+mj-ea"/>
                  <a:ea typeface="+mj-ea"/>
                </a:rPr>
                <a:t> 보드 예시</a:t>
              </a:r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FFA32B8C-0B75-58C5-4AC5-21F6E20C3F87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CBC09C02-A378-D782-A737-4D1F766917EF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0" name="이등변 삼각형 9">
                <a:extLst>
                  <a:ext uri="{FF2B5EF4-FFF2-40B4-BE49-F238E27FC236}">
                    <a16:creationId xmlns:a16="http://schemas.microsoft.com/office/drawing/2014/main" id="{5DA8F4F6-42F2-5586-BADB-2023735577C9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12" name="그림 11">
            <a:extLst>
              <a:ext uri="{FF2B5EF4-FFF2-40B4-BE49-F238E27FC236}">
                <a16:creationId xmlns:a16="http://schemas.microsoft.com/office/drawing/2014/main" id="{28A9D94B-3880-3F5D-E993-20F0E9F37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470" y="3661898"/>
            <a:ext cx="7324481" cy="2309430"/>
          </a:xfrm>
          <a:prstGeom prst="rect">
            <a:avLst/>
          </a:prstGeom>
        </p:spPr>
      </p:pic>
      <p:sp>
        <p:nvSpPr>
          <p:cNvPr id="14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시스템의 이해</a:t>
            </a:r>
            <a:endParaRPr lang="ko-KR" altLang="en-US" sz="16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29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823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8" y="911561"/>
            <a:ext cx="8053592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4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마이크로비트에는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보드에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라디오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통신 기능이 내장되어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이를 이용하면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20m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거리 내 위치한 다른 마이크로비트와 무선으로 데이터를 주고받을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이때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데이터를 송수신할 마이크로비트의 라디오 그룹을 동일하게 설정해야 하며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라디오 그룹은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0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이상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255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이하의 정수 가운데 하나로 설정할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시스템의 이해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2829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8939" y="6163149"/>
            <a:ext cx="776632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오픈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소스 하드웨어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회로도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제작 과정 등 하드웨어 설계와 관련된 내용이 대중에게 공개된 하드웨어를 말한다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581206F-5A58-7A10-5AAC-9B09A58FEDA4}"/>
              </a:ext>
            </a:extLst>
          </p:cNvPr>
          <p:cNvGrpSpPr/>
          <p:nvPr/>
        </p:nvGrpSpPr>
        <p:grpSpPr>
          <a:xfrm>
            <a:off x="3801651" y="5221107"/>
            <a:ext cx="3035002" cy="276999"/>
            <a:chOff x="1383349" y="6006886"/>
            <a:chExt cx="3035002" cy="27699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24F0C5E-101E-6CE0-8647-F519D5A87B69}"/>
                </a:ext>
              </a:extLst>
            </p:cNvPr>
            <p:cNvSpPr txBox="1"/>
            <p:nvPr/>
          </p:nvSpPr>
          <p:spPr>
            <a:xfrm>
              <a:off x="1545972" y="6006886"/>
              <a:ext cx="287237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</a:rPr>
                <a:t>라디오 그룹 설정 화면</a:t>
              </a: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353A6EF4-D30E-BB22-FD92-B77EE0C238A8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6" name="타원 5">
                <a:extLst>
                  <a:ext uri="{FF2B5EF4-FFF2-40B4-BE49-F238E27FC236}">
                    <a16:creationId xmlns:a16="http://schemas.microsoft.com/office/drawing/2014/main" id="{8DE0AFBB-668E-D3D0-F484-1A51FB61F787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7" name="이등변 삼각형 6">
                <a:extLst>
                  <a:ext uri="{FF2B5EF4-FFF2-40B4-BE49-F238E27FC236}">
                    <a16:creationId xmlns:a16="http://schemas.microsoft.com/office/drawing/2014/main" id="{E2227290-526E-8BE0-FD50-1D6C8321966B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3339F3F6-C33D-EA2E-2DCF-EFBC1FA70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534" y="2499089"/>
            <a:ext cx="7756670" cy="2605662"/>
          </a:xfrm>
          <a:prstGeom prst="rect">
            <a:avLst/>
          </a:prstGeom>
        </p:spPr>
      </p:pic>
      <p:sp>
        <p:nvSpPr>
          <p:cNvPr id="14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시스템의 이해</a:t>
            </a:r>
            <a:endParaRPr lang="ko-KR" altLang="en-US" sz="16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29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2863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440507" y="2073477"/>
            <a:ext cx="6138724" cy="2190917"/>
          </a:xfrm>
          <a:prstGeom prst="roundRect">
            <a:avLst>
              <a:gd name="adj" fmla="val 8709"/>
            </a:avLst>
          </a:prstGeom>
          <a:solidFill>
            <a:srgbClr val="EFE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91668" y="911561"/>
            <a:ext cx="800183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4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시스템을 설계할 때는 그 목적을 분명히 하여 적절한 하드웨어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소프트웨어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통신 기술을 선택해야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지금부터 마이크로비트를 활용하여 실생활 문제를 해결하는 사물 인터넷 시스템을 구현해 보자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시스템 설계와 구현 실습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7662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9580" y="2653919"/>
            <a:ext cx="6740592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            </a:t>
            </a: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문화체육관광부에서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제공하고 있는 ‘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2022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년 국민 생활 체육 조사’ 자료에 따르면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규칙적으로 생활 체육에 참여하고 있는 사람들 가운데 절반 가량이 ‘체중 조절 및 체형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관리’를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위해 운동을 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이들을 위해 운동 칼로리를 자동으로 계산하여 체중 조절에 도움을 줄 수 있는 시스템을 구현하려면 어떻게 해야 할까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?</a:t>
            </a:r>
          </a:p>
        </p:txBody>
      </p:sp>
      <p:grpSp>
        <p:nvGrpSpPr>
          <p:cNvPr id="43" name="그룹 42"/>
          <p:cNvGrpSpPr/>
          <p:nvPr/>
        </p:nvGrpSpPr>
        <p:grpSpPr>
          <a:xfrm>
            <a:off x="409590" y="6191108"/>
            <a:ext cx="5637526" cy="335797"/>
            <a:chOff x="6657642" y="1404489"/>
            <a:chExt cx="5637526" cy="335797"/>
          </a:xfrm>
        </p:grpSpPr>
        <p:sp>
          <p:nvSpPr>
            <p:cNvPr id="44" name="TextBox 43"/>
            <p:cNvSpPr txBox="1"/>
            <p:nvPr/>
          </p:nvSpPr>
          <p:spPr>
            <a:xfrm>
              <a:off x="6657642" y="1436708"/>
              <a:ext cx="563752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ko-KR" altLang="en-US" sz="900" dirty="0">
                  <a:solidFill>
                    <a:srgbClr val="7030A0"/>
                  </a:solidFill>
                  <a:latin typeface="+mj-ea"/>
                  <a:ea typeface="+mj-ea"/>
                </a:rPr>
                <a:t>         </a:t>
              </a:r>
              <a:r>
                <a:rPr lang="ko-KR" altLang="en-US" sz="900" b="1" dirty="0">
                  <a:solidFill>
                    <a:srgbClr val="E25267"/>
                  </a:solidFill>
                  <a:latin typeface="+mj-ea"/>
                  <a:ea typeface="+mj-ea"/>
                </a:rPr>
                <a:t>마이크로비트 통합 개발 </a:t>
              </a:r>
              <a:r>
                <a:rPr lang="ko-KR" altLang="en-US" sz="900" b="1" dirty="0" smtClean="0">
                  <a:solidFill>
                    <a:srgbClr val="E25267"/>
                  </a:solidFill>
                  <a:latin typeface="+mj-ea"/>
                  <a:ea typeface="+mj-ea"/>
                </a:rPr>
                <a:t>환경</a:t>
              </a:r>
              <a:r>
                <a:rPr lang="en-US" altLang="ko-KR" sz="900" b="1" dirty="0" smtClean="0">
                  <a:solidFill>
                    <a:srgbClr val="E25267"/>
                  </a:solidFill>
                  <a:latin typeface="+mj-ea"/>
                  <a:ea typeface="+mj-ea"/>
                </a:rPr>
                <a:t>: </a:t>
              </a:r>
              <a:r>
                <a:rPr lang="ko-KR" altLang="en-US" sz="900" dirty="0" err="1" smtClean="0">
                  <a:solidFill>
                    <a:srgbClr val="E25267"/>
                  </a:solidFill>
                  <a:latin typeface="+mj-ea"/>
                  <a:ea typeface="+mj-ea"/>
                </a:rPr>
                <a:t>메이크코드</a:t>
              </a:r>
              <a:r>
                <a:rPr lang="ko-KR" altLang="en-US" sz="900" dirty="0" smtClean="0">
                  <a:solidFill>
                    <a:srgbClr val="E25267"/>
                  </a:solidFill>
                  <a:latin typeface="+mj-ea"/>
                  <a:ea typeface="+mj-ea"/>
                </a:rPr>
                <a:t> </a:t>
              </a:r>
              <a:r>
                <a:rPr lang="en-US" altLang="ko-KR" sz="900" dirty="0" smtClean="0">
                  <a:solidFill>
                    <a:srgbClr val="E25267"/>
                  </a:solidFill>
                  <a:latin typeface="+mj-ea"/>
                  <a:ea typeface="+mj-ea"/>
                </a:rPr>
                <a:t>https</a:t>
              </a:r>
              <a:r>
                <a:rPr lang="en-US" altLang="ko-KR" sz="900" dirty="0">
                  <a:solidFill>
                    <a:srgbClr val="E25267"/>
                  </a:solidFill>
                  <a:latin typeface="+mj-ea"/>
                  <a:ea typeface="+mj-ea"/>
                </a:rPr>
                <a:t>://makecode.microbit.org/</a:t>
              </a:r>
            </a:p>
          </p:txBody>
        </p:sp>
        <p:pic>
          <p:nvPicPr>
            <p:cNvPr id="45" name="그림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6552" y="1404489"/>
              <a:ext cx="379635" cy="335797"/>
            </a:xfrm>
            <a:prstGeom prst="rect">
              <a:avLst/>
            </a:prstGeom>
          </p:spPr>
        </p:pic>
      </p:grpSp>
      <p:grpSp>
        <p:nvGrpSpPr>
          <p:cNvPr id="42" name="그룹 41"/>
          <p:cNvGrpSpPr/>
          <p:nvPr/>
        </p:nvGrpSpPr>
        <p:grpSpPr>
          <a:xfrm>
            <a:off x="430853" y="2705611"/>
            <a:ext cx="955445" cy="355866"/>
            <a:chOff x="3736871" y="4765708"/>
            <a:chExt cx="1350264" cy="502920"/>
          </a:xfrm>
        </p:grpSpPr>
        <p:sp>
          <p:nvSpPr>
            <p:cNvPr id="41" name="모서리가 둥근 직사각형 40"/>
            <p:cNvSpPr/>
            <p:nvPr/>
          </p:nvSpPr>
          <p:spPr>
            <a:xfrm>
              <a:off x="3886200" y="4860758"/>
              <a:ext cx="1034716" cy="31282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6871" y="4765708"/>
              <a:ext cx="1350264" cy="502920"/>
            </a:xfrm>
            <a:prstGeom prst="rect">
              <a:avLst/>
            </a:prstGeom>
          </p:spPr>
        </p:pic>
      </p:grpSp>
      <p:grpSp>
        <p:nvGrpSpPr>
          <p:cNvPr id="49" name="그룹 48"/>
          <p:cNvGrpSpPr/>
          <p:nvPr/>
        </p:nvGrpSpPr>
        <p:grpSpPr>
          <a:xfrm>
            <a:off x="405457" y="2131829"/>
            <a:ext cx="6714715" cy="470938"/>
            <a:chOff x="453931" y="2060064"/>
            <a:chExt cx="6170416" cy="470938"/>
          </a:xfrm>
        </p:grpSpPr>
        <p:grpSp>
          <p:nvGrpSpPr>
            <p:cNvPr id="38" name="그룹 37"/>
            <p:cNvGrpSpPr/>
            <p:nvPr/>
          </p:nvGrpSpPr>
          <p:grpSpPr>
            <a:xfrm>
              <a:off x="453931" y="2060064"/>
              <a:ext cx="6170416" cy="470938"/>
              <a:chOff x="453931" y="2060064"/>
              <a:chExt cx="6170416" cy="470938"/>
            </a:xfrm>
          </p:grpSpPr>
          <p:sp>
            <p:nvSpPr>
              <p:cNvPr id="35" name="한쪽 모서리가 둥근 사각형 34"/>
              <p:cNvSpPr/>
              <p:nvPr/>
            </p:nvSpPr>
            <p:spPr>
              <a:xfrm>
                <a:off x="2017947" y="2106871"/>
                <a:ext cx="4606400" cy="381600"/>
              </a:xfrm>
              <a:prstGeom prst="round1Rect">
                <a:avLst>
                  <a:gd name="adj" fmla="val 50000"/>
                </a:avLst>
              </a:prstGeom>
              <a:solidFill>
                <a:srgbClr val="BAB8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ea"/>
                  <a:ea typeface="+mj-ea"/>
                </a:endParaRPr>
              </a:p>
            </p:txBody>
          </p:sp>
          <p:sp>
            <p:nvSpPr>
              <p:cNvPr id="5" name="대각선 방향의 모서리가 둥근 사각형 4"/>
              <p:cNvSpPr/>
              <p:nvPr/>
            </p:nvSpPr>
            <p:spPr>
              <a:xfrm flipV="1">
                <a:off x="1257435" y="2110556"/>
                <a:ext cx="3750795" cy="3816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BAB8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  <p:grpSp>
            <p:nvGrpSpPr>
              <p:cNvPr id="37" name="그룹 36"/>
              <p:cNvGrpSpPr/>
              <p:nvPr/>
            </p:nvGrpSpPr>
            <p:grpSpPr>
              <a:xfrm>
                <a:off x="453931" y="2060064"/>
                <a:ext cx="1028967" cy="470938"/>
                <a:chOff x="1961911" y="6039467"/>
                <a:chExt cx="1028967" cy="470938"/>
              </a:xfrm>
            </p:grpSpPr>
            <p:sp>
              <p:nvSpPr>
                <p:cNvPr id="11" name="타원 10"/>
                <p:cNvSpPr/>
                <p:nvPr/>
              </p:nvSpPr>
              <p:spPr>
                <a:xfrm>
                  <a:off x="2559173" y="6098218"/>
                  <a:ext cx="340438" cy="34043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0" name="그룹 9"/>
                <p:cNvGrpSpPr/>
                <p:nvPr/>
              </p:nvGrpSpPr>
              <p:grpSpPr>
                <a:xfrm>
                  <a:off x="1961911" y="6039467"/>
                  <a:ext cx="1028967" cy="470938"/>
                  <a:chOff x="1045008" y="2187382"/>
                  <a:chExt cx="1028967" cy="470938"/>
                </a:xfrm>
              </p:grpSpPr>
              <p:sp>
                <p:nvSpPr>
                  <p:cNvPr id="7" name="모서리가 둥근 직사각형 6"/>
                  <p:cNvSpPr/>
                  <p:nvPr/>
                </p:nvSpPr>
                <p:spPr>
                  <a:xfrm>
                    <a:off x="1099417" y="2229290"/>
                    <a:ext cx="693248" cy="33447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36" name="그림 35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clrChange>
                      <a:clrFrom>
                        <a:srgbClr val="FEFEFE"/>
                      </a:clrFrom>
                      <a:clrTo>
                        <a:srgbClr val="FEFEFE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45008" y="2187382"/>
                    <a:ext cx="1028967" cy="470938"/>
                  </a:xfrm>
                  <a:prstGeom prst="rect">
                    <a:avLst/>
                  </a:prstGeom>
                </p:spPr>
              </p:pic>
            </p:grpSp>
          </p:grpSp>
        </p:grpSp>
        <p:sp>
          <p:nvSpPr>
            <p:cNvPr id="39" name="TextBox 38"/>
            <p:cNvSpPr txBox="1"/>
            <p:nvPr/>
          </p:nvSpPr>
          <p:spPr>
            <a:xfrm>
              <a:off x="1455477" y="2140038"/>
              <a:ext cx="24529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>
                  <a:latin typeface="+mj-ea"/>
                  <a:ea typeface="+mj-ea"/>
                </a:rPr>
                <a:t>운동 칼로리 계산 시스템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85036" y="2105460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  <a:endParaRPr lang="ko-KR" altLang="en-US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23D972AE-BDE8-F782-5F7E-4EF287F7037D}"/>
              </a:ext>
            </a:extLst>
          </p:cNvPr>
          <p:cNvGrpSpPr/>
          <p:nvPr/>
        </p:nvGrpSpPr>
        <p:grpSpPr>
          <a:xfrm>
            <a:off x="302072" y="4090731"/>
            <a:ext cx="6754335" cy="1083374"/>
            <a:chOff x="302073" y="4620995"/>
            <a:chExt cx="6346016" cy="1083374"/>
          </a:xfrm>
        </p:grpSpPr>
        <p:sp>
          <p:nvSpPr>
            <p:cNvPr id="17" name="모서리가 둥근 직사각형 48">
              <a:extLst>
                <a:ext uri="{FF2B5EF4-FFF2-40B4-BE49-F238E27FC236}">
                  <a16:creationId xmlns:a16="http://schemas.microsoft.com/office/drawing/2014/main" id="{C8DF9DA1-A4BD-DA3C-A622-76941932EEEE}"/>
                </a:ext>
              </a:extLst>
            </p:cNvPr>
            <p:cNvSpPr/>
            <p:nvPr/>
          </p:nvSpPr>
          <p:spPr>
            <a:xfrm>
              <a:off x="386297" y="4716842"/>
              <a:ext cx="252000" cy="25200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ea"/>
                <a:ea typeface="+mj-ea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B58CDB0-FC1B-5EF2-0DC0-3771AB6625A6}"/>
                </a:ext>
              </a:extLst>
            </p:cNvPr>
            <p:cNvSpPr txBox="1"/>
            <p:nvPr/>
          </p:nvSpPr>
          <p:spPr>
            <a:xfrm>
              <a:off x="302073" y="4620995"/>
              <a:ext cx="6346016" cy="1083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40000"/>
                </a:lnSpc>
                <a:defRPr/>
              </a:pPr>
              <a:r>
                <a:rPr lang="en-US" altLang="ko-KR" sz="1600" b="1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 </a:t>
              </a:r>
              <a:r>
                <a:rPr lang="en-US" altLang="ko-KR" sz="1600" b="1" dirty="0">
                  <a:solidFill>
                    <a:schemeClr val="bg1"/>
                  </a:solidFill>
                  <a:latin typeface="+mj-ea"/>
                  <a:ea typeface="+mj-ea"/>
                  <a:cs typeface="Arial"/>
                  <a:sym typeface="Arial"/>
                </a:rPr>
                <a:t>1</a:t>
              </a:r>
              <a:r>
                <a:rPr lang="en-US" altLang="ko-KR" sz="1600" b="1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  </a:t>
              </a:r>
              <a:r>
                <a:rPr lang="ko-KR" altLang="en-US" sz="1600" b="1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문제 해결 아이디어</a:t>
              </a:r>
            </a:p>
            <a:p>
              <a:pPr lvl="0" algn="just">
                <a:lnSpc>
                  <a:spcPct val="140000"/>
                </a:lnSpc>
                <a:defRPr/>
              </a:pPr>
              <a:r>
                <a:rPr lang="ko-KR" altLang="en-US" sz="15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  가속도 센서를 이용하여 다리 운동</a:t>
              </a:r>
              <a:r>
                <a:rPr lang="en-US" altLang="ko-KR" sz="15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(</a:t>
              </a:r>
              <a:r>
                <a:rPr lang="ko-KR" altLang="en-US" sz="1500" dirty="0" err="1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스쿼트</a:t>
              </a:r>
              <a:r>
                <a:rPr lang="en-US" altLang="ko-KR" sz="15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) </a:t>
              </a:r>
              <a:r>
                <a:rPr lang="ko-KR" altLang="en-US" sz="15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횟수에 따른 소모 칼로리를 자동으로 계산하는 시스템을 만든다</a:t>
              </a:r>
              <a:r>
                <a:rPr lang="en-US" altLang="ko-KR" sz="15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.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66E8541-BBE3-5AF0-FCEA-BA3C60C2CE50}"/>
              </a:ext>
            </a:extLst>
          </p:cNvPr>
          <p:cNvSpPr txBox="1"/>
          <p:nvPr/>
        </p:nvSpPr>
        <p:spPr>
          <a:xfrm>
            <a:off x="387164" y="5116096"/>
            <a:ext cx="6669241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             </a:t>
            </a: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움직임을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감지하는 가속도 센서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다리 운동 횟수에 따른 소모 칼로리를 계산하여 출력하는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LED,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다리 운동 감지기와 소모 칼로리 계산기 간 통신을 위한 블루투스 기반 라디오 통신 기능</a:t>
            </a:r>
            <a:endParaRPr lang="en-US" altLang="ko-KR" sz="1400" dirty="0">
              <a:solidFill>
                <a:schemeClr val="dk1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FA2588A-549E-5020-553A-58805C86D005}"/>
              </a:ext>
            </a:extLst>
          </p:cNvPr>
          <p:cNvGrpSpPr/>
          <p:nvPr/>
        </p:nvGrpSpPr>
        <p:grpSpPr>
          <a:xfrm>
            <a:off x="421403" y="5202839"/>
            <a:ext cx="973414" cy="283904"/>
            <a:chOff x="842211" y="4323528"/>
            <a:chExt cx="974557" cy="283904"/>
          </a:xfrm>
        </p:grpSpPr>
        <p:sp>
          <p:nvSpPr>
            <p:cNvPr id="25" name="모서리가 둥근 직사각형 46">
              <a:extLst>
                <a:ext uri="{FF2B5EF4-FFF2-40B4-BE49-F238E27FC236}">
                  <a16:creationId xmlns:a16="http://schemas.microsoft.com/office/drawing/2014/main" id="{ED8BAFD8-0808-73F2-5017-9C11495C5277}"/>
                </a:ext>
              </a:extLst>
            </p:cNvPr>
            <p:cNvSpPr/>
            <p:nvPr/>
          </p:nvSpPr>
          <p:spPr>
            <a:xfrm>
              <a:off x="842211" y="4355432"/>
              <a:ext cx="974557" cy="252000"/>
            </a:xfrm>
            <a:prstGeom prst="roundRect">
              <a:avLst>
                <a:gd name="adj" fmla="val 50000"/>
              </a:avLst>
            </a:prstGeom>
            <a:solidFill>
              <a:srgbClr val="C28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3AE1100-C14A-B9A6-F983-012F1C66F176}"/>
                </a:ext>
              </a:extLst>
            </p:cNvPr>
            <p:cNvSpPr txBox="1"/>
            <p:nvPr/>
          </p:nvSpPr>
          <p:spPr>
            <a:xfrm>
              <a:off x="871576" y="4323528"/>
              <a:ext cx="907621" cy="2160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400" b="1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구성 요소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47AFB936-E78A-DF6C-9893-06CCC556B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7769" y="1733794"/>
            <a:ext cx="1683221" cy="4669834"/>
          </a:xfrm>
          <a:prstGeom prst="rect">
            <a:avLst/>
          </a:prstGeom>
        </p:spPr>
      </p:pic>
      <p:sp>
        <p:nvSpPr>
          <p:cNvPr id="33" name="제목 1"/>
          <p:cNvSpPr txBox="1">
            <a:spLocks/>
          </p:cNvSpPr>
          <p:nvPr/>
        </p:nvSpPr>
        <p:spPr>
          <a:xfrm>
            <a:off x="5727322" y="49408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시스템 설계와 구현 실습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30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1923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23143</TotalTime>
  <Words>1215</Words>
  <Application>Microsoft Office PowerPoint</Application>
  <PresentationFormat>화면 슬라이드 쇼(4:3)</PresentationFormat>
  <Paragraphs>173</Paragraphs>
  <Slides>19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8" baseType="lpstr">
      <vt:lpstr>Adobe 고딕 Std B</vt:lpstr>
      <vt:lpstr>나눔고딕</vt:lpstr>
      <vt:lpstr>나눔고딕 ExtraBold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Ⅰ 컴퓨팅 시스템</vt:lpstr>
      <vt:lpstr>PowerPoint 프레젠테이션</vt:lpstr>
      <vt:lpstr>PowerPoint 프레젠테이션</vt:lpstr>
      <vt:lpstr>PowerPoint 프레젠테이션</vt:lpstr>
      <vt:lpstr>PowerPoint 프레젠테이션</vt:lpstr>
      <vt:lpstr>사물 인터넷 시스템의 이해</vt:lpstr>
      <vt:lpstr>사물 인터넷 시스템의 이해</vt:lpstr>
      <vt:lpstr>사물 인터넷 시스템 설계와 구현 실습</vt:lpstr>
      <vt:lpstr>사물 인터넷 시스템 설계와 구현 실습</vt:lpstr>
      <vt:lpstr>사물 인터넷 시스템 설계와 구현 실습</vt:lpstr>
      <vt:lpstr>사물 인터넷 시스템 설계와 구현 실습</vt:lpstr>
      <vt:lpstr>사물 인터넷 시스템 설계와 구현 실습</vt:lpstr>
      <vt:lpstr>사물 인터넷 시스템 설계와 구현 실습</vt:lpstr>
      <vt:lpstr>사물 인터넷 시스템 설계와 구현 실습</vt:lpstr>
      <vt:lpstr>사물 인터넷 시스템 설계와 구현 실습</vt:lpstr>
      <vt:lpstr>PowerPoint 프레젠테이션</vt:lpstr>
      <vt:lpstr>소단원 자기 평가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김주희</dc:creator>
  <cp:lastModifiedBy>Win10</cp:lastModifiedBy>
  <cp:revision>777</cp:revision>
  <cp:lastPrinted>2024-06-28T08:37:44Z</cp:lastPrinted>
  <dcterms:created xsi:type="dcterms:W3CDTF">2024-06-15T02:24:01Z</dcterms:created>
  <dcterms:modified xsi:type="dcterms:W3CDTF">2026-01-29T06:46:32Z</dcterms:modified>
</cp:coreProperties>
</file>